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4"/>
  </p:sldMasterIdLst>
  <p:notesMasterIdLst>
    <p:notesMasterId r:id="rId49"/>
  </p:notesMasterIdLst>
  <p:sldIdLst>
    <p:sldId id="278" r:id="rId5"/>
    <p:sldId id="288" r:id="rId6"/>
    <p:sldId id="1484" r:id="rId7"/>
    <p:sldId id="321" r:id="rId8"/>
    <p:sldId id="349" r:id="rId9"/>
    <p:sldId id="1494" r:id="rId10"/>
    <p:sldId id="1495" r:id="rId11"/>
    <p:sldId id="1496" r:id="rId12"/>
    <p:sldId id="1497" r:id="rId13"/>
    <p:sldId id="1498" r:id="rId14"/>
    <p:sldId id="1499" r:id="rId15"/>
    <p:sldId id="1500" r:id="rId16"/>
    <p:sldId id="350" r:id="rId17"/>
    <p:sldId id="340" r:id="rId18"/>
    <p:sldId id="1501" r:id="rId19"/>
    <p:sldId id="347" r:id="rId20"/>
    <p:sldId id="1502" r:id="rId21"/>
    <p:sldId id="1503" r:id="rId22"/>
    <p:sldId id="1504" r:id="rId23"/>
    <p:sldId id="1505" r:id="rId24"/>
    <p:sldId id="322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23" r:id="rId37"/>
    <p:sldId id="1478" r:id="rId38"/>
    <p:sldId id="1479" r:id="rId39"/>
    <p:sldId id="1480" r:id="rId40"/>
    <p:sldId id="1481" r:id="rId41"/>
    <p:sldId id="1482" r:id="rId42"/>
    <p:sldId id="324" r:id="rId43"/>
    <p:sldId id="1483" r:id="rId44"/>
    <p:sldId id="1485" r:id="rId45"/>
    <p:sldId id="1506" r:id="rId46"/>
    <p:sldId id="372" r:id="rId47"/>
    <p:sldId id="287" r:id="rId48"/>
  </p:sldIdLst>
  <p:sldSz cx="17348200" cy="9753600"/>
  <p:notesSz cx="10236200" cy="7099300"/>
  <p:embeddedFontLst>
    <p:embeddedFont>
      <p:font typeface="Segoe UI" panose="020B0502040204020203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5C9F8A-3D9E-ECA7-9237-7DBE75618D31}" name="Léo BANTI - CLAI" initials="LB" userId="S::leo.banti@clai2.com::8cdd8b45-71d4-4814-9a55-d22ae6d2b3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D6E"/>
    <a:srgbClr val="007E81"/>
    <a:srgbClr val="FFFFFF"/>
    <a:srgbClr val="091D25"/>
    <a:srgbClr val="6CBE99"/>
    <a:srgbClr val="233B47"/>
    <a:srgbClr val="233B46"/>
    <a:srgbClr val="153E6F"/>
    <a:srgbClr val="CBE5E2"/>
    <a:srgbClr val="75B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86" y="27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250" cy="355889"/>
          </a:xfrm>
          <a:prstGeom prst="rect">
            <a:avLst/>
          </a:prstGeom>
        </p:spPr>
        <p:txBody>
          <a:bodyPr vert="horz" lIns="58485" tIns="29243" rIns="58485" bIns="29243" rtlCol="0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8141" y="0"/>
            <a:ext cx="4435250" cy="355889"/>
          </a:xfrm>
          <a:prstGeom prst="rect">
            <a:avLst/>
          </a:prstGeom>
        </p:spPr>
        <p:txBody>
          <a:bodyPr vert="horz" lIns="58485" tIns="29243" rIns="58485" bIns="29243" rtlCol="0"/>
          <a:lstStyle>
            <a:lvl1pPr algn="r">
              <a:defRPr sz="800"/>
            </a:lvl1pPr>
          </a:lstStyle>
          <a:p>
            <a:fld id="{4E5A5A1B-70F4-4241-8887-DA7A7B2B7FB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485" tIns="29243" rIns="58485" bIns="2924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23808" y="3416770"/>
            <a:ext cx="8188585" cy="2795118"/>
          </a:xfrm>
          <a:prstGeom prst="rect">
            <a:avLst/>
          </a:prstGeom>
        </p:spPr>
        <p:txBody>
          <a:bodyPr vert="horz" lIns="58485" tIns="29243" rIns="58485" bIns="2924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3411"/>
            <a:ext cx="4435250" cy="355889"/>
          </a:xfrm>
          <a:prstGeom prst="rect">
            <a:avLst/>
          </a:prstGeom>
        </p:spPr>
        <p:txBody>
          <a:bodyPr vert="horz" lIns="58485" tIns="29243" rIns="58485" bIns="29243" rtlCol="0" anchor="b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8141" y="6743411"/>
            <a:ext cx="4435250" cy="355889"/>
          </a:xfrm>
          <a:prstGeom prst="rect">
            <a:avLst/>
          </a:prstGeom>
        </p:spPr>
        <p:txBody>
          <a:bodyPr vert="horz" lIns="58485" tIns="29243" rIns="58485" bIns="29243" rtlCol="0" anchor="b"/>
          <a:lstStyle>
            <a:lvl1pPr algn="r">
              <a:defRPr sz="800"/>
            </a:lvl1pPr>
          </a:lstStyle>
          <a:p>
            <a:fld id="{DCC6FFC8-6B35-440C-8766-2D35A965C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1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016E2-A980-65AC-058B-6189983EE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493112-2415-B86E-F0F4-DC8E0ED32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5F9235-36E3-0689-40EF-3E1C0564E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8CECB-46D5-EEB8-E771-A629E3FD5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982D5-AE11-4FFF-9090-3DA0B5307DA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64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6FFC8-6B35-440C-8766-2D35A965C8A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42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57E5C-5368-77BC-9ACD-BA479A0EE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29795F-6D74-D5F9-B497-1B4E6C59A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84B0EE-01B3-476B-1BB4-A806EAE61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12607F-F2E6-AD86-E3F6-7E9523465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6FFC8-6B35-440C-8766-2D35A965C8AE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1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A173-55B7-4364-872A-CF3DAA1479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7901" y="3265234"/>
            <a:ext cx="4724400" cy="3807380"/>
          </a:xfrm>
        </p:spPr>
        <p:txBody>
          <a:bodyPr anchor="t">
            <a:noAutofit/>
          </a:bodyPr>
          <a:lstStyle>
            <a:lvl1pPr algn="l">
              <a:defRPr sz="5050">
                <a:solidFill>
                  <a:srgbClr val="153E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7B54A-0BC6-4085-8622-CA445EFDC8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7902" y="8001002"/>
            <a:ext cx="4724400" cy="744537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rgbClr val="153E6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ED6D122-1564-436B-8A64-C3C6658949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7901" y="7256462"/>
            <a:ext cx="4724400" cy="666750"/>
          </a:xfrm>
        </p:spPr>
        <p:txBody>
          <a:bodyPr>
            <a:noAutofit/>
          </a:bodyPr>
          <a:lstStyle>
            <a:lvl1pPr marL="0" indent="0">
              <a:buNone/>
              <a:defRPr sz="5050">
                <a:solidFill>
                  <a:srgbClr val="007E8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CC79A17-4C29-4A43-8654-22F9589C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70271" y="8753996"/>
            <a:ext cx="2362200" cy="304800"/>
          </a:xfrm>
        </p:spPr>
        <p:txBody>
          <a:bodyPr>
            <a:noAutofit/>
          </a:bodyPr>
          <a:lstStyle>
            <a:lvl1pPr marL="0" indent="0">
              <a:buNone/>
              <a:defRPr sz="155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E9E6C70-5EEE-4EF6-8371-2F8285059A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83357" y="8851967"/>
            <a:ext cx="2362200" cy="304800"/>
          </a:xfrm>
        </p:spPr>
        <p:txBody>
          <a:bodyPr>
            <a:noAutofit/>
          </a:bodyPr>
          <a:lstStyle>
            <a:lvl1pPr marL="0" indent="0">
              <a:buNone/>
              <a:defRPr sz="1150">
                <a:solidFill>
                  <a:srgbClr val="153E6F"/>
                </a:solidFill>
              </a:defRPr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1CDE4D8-5024-44EA-A696-022A2BA06D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41500" y="7256462"/>
            <a:ext cx="1905000" cy="369634"/>
          </a:xfrm>
        </p:spPr>
        <p:txBody>
          <a:bodyPr>
            <a:noAutofit/>
          </a:bodyPr>
          <a:lstStyle>
            <a:lvl1pPr marL="0" indent="0">
              <a:buNone/>
              <a:defRPr sz="1550">
                <a:solidFill>
                  <a:srgbClr val="153E6F"/>
                </a:solidFill>
              </a:defRPr>
            </a:lvl1pPr>
          </a:lstStyle>
          <a:p>
            <a:pPr lvl="0"/>
            <a:r>
              <a:rPr lang="en-US"/>
              <a:t>Enter text</a:t>
            </a:r>
          </a:p>
        </p:txBody>
      </p:sp>
    </p:spTree>
    <p:extLst>
      <p:ext uri="{BB962C8B-B14F-4D97-AF65-F5344CB8AC3E}">
        <p14:creationId xmlns:p14="http://schemas.microsoft.com/office/powerpoint/2010/main" val="108731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89185-76C1-49AB-939E-6C402E5B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3C9A-8626-4C3F-82C0-5C871768C3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BB4BD-DB87-45C5-AA40-81BE59E0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813E6-7A32-4F98-BD67-301A74C5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BC7E-4DDC-4AB0-A5E5-DFAD23300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8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63B81-C134-56F5-F793-C865A067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1596249"/>
            <a:ext cx="1301115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F7E883-4B62-3F3C-0F5A-C10E82533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525" y="5122898"/>
            <a:ext cx="1301115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A1E1E1-53D3-8E97-CD32-DC3805B8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978-8D01-4BDA-8005-C5ED4367255A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3F3B2A-6978-CD6D-D472-1D8EAF19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CBA7CA-F0A2-0079-2346-8BF2201B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FBA-0F27-4899-813E-918DFDC80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18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DDE-84F4-4D3E-96C0-95665CBD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380365"/>
            <a:ext cx="6951664" cy="610869"/>
          </a:xfrm>
        </p:spPr>
        <p:txBody>
          <a:bodyPr>
            <a:noAutofit/>
          </a:bodyPr>
          <a:lstStyle>
            <a:lvl1pPr>
              <a:defRPr sz="3000">
                <a:solidFill>
                  <a:srgbClr val="153E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FA03-BB30-4235-9D71-EC8BF1AD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036" y="1551669"/>
            <a:ext cx="4229100" cy="238966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7E8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54B1-26C9-41BB-8E17-E56A31E52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6237" y="1551669"/>
            <a:ext cx="4574177" cy="448301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E8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B86DB8-4F56-4F80-BAA2-686144443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1133" y="1551668"/>
            <a:ext cx="4471989" cy="689637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0CDD60-8161-44D9-BB78-FE9E3E3D1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6237" y="6321697"/>
            <a:ext cx="4574176" cy="212634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D4E17E-1B9A-4C70-8D70-C0CB9E4429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276" y="4267199"/>
            <a:ext cx="4229099" cy="41808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59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DDE-84F4-4D3E-96C0-95665CBD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380365"/>
            <a:ext cx="6951664" cy="610869"/>
          </a:xfrm>
        </p:spPr>
        <p:txBody>
          <a:bodyPr>
            <a:noAutofit/>
          </a:bodyPr>
          <a:lstStyle>
            <a:lvl1pPr>
              <a:defRPr sz="3000">
                <a:solidFill>
                  <a:srgbClr val="153E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FA03-BB30-4235-9D71-EC8BF1AD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036" y="1551669"/>
            <a:ext cx="4229100" cy="238966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7E8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54B1-26C9-41BB-8E17-E56A31E52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6237" y="1551669"/>
            <a:ext cx="9318263" cy="24750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E8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B86DB8-4F56-4F80-BAA2-686144443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6237" y="6056551"/>
            <a:ext cx="9316540" cy="23914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0CDD60-8161-44D9-BB78-FE9E3E3D1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6237" y="4426081"/>
            <a:ext cx="9316540" cy="123109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D4E17E-1B9A-4C70-8D70-C0CB9E4429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276" y="4267199"/>
            <a:ext cx="4229099" cy="41808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24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DDE-84F4-4D3E-96C0-95665CBD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380365"/>
            <a:ext cx="6951664" cy="610869"/>
          </a:xfrm>
        </p:spPr>
        <p:txBody>
          <a:bodyPr>
            <a:noAutofit/>
          </a:bodyPr>
          <a:lstStyle>
            <a:lvl1pPr>
              <a:defRPr sz="3000">
                <a:solidFill>
                  <a:srgbClr val="153E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54B1-26C9-41BB-8E17-E56A31E526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96237" y="1551669"/>
            <a:ext cx="9318263" cy="385853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B86DB8-4F56-4F80-BAA2-686144443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6237" y="7028826"/>
            <a:ext cx="9316540" cy="55399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7E8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0CDD60-8161-44D9-BB78-FE9E3E3D1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6237" y="5797731"/>
            <a:ext cx="9316540" cy="106026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45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DDE-84F4-4D3E-96C0-95665CBD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380365"/>
            <a:ext cx="6951664" cy="610869"/>
          </a:xfrm>
        </p:spPr>
        <p:txBody>
          <a:bodyPr>
            <a:noAutofit/>
          </a:bodyPr>
          <a:lstStyle>
            <a:lvl1pPr>
              <a:defRPr sz="3000">
                <a:solidFill>
                  <a:srgbClr val="153E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54B1-26C9-41BB-8E17-E56A31E526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96237" y="1551669"/>
            <a:ext cx="4581163" cy="187733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B86DB8-4F56-4F80-BAA2-686144443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967" y="6324600"/>
            <a:ext cx="4416970" cy="55399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7E8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0CDD60-8161-44D9-BB78-FE9E3E3D1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687" y="1524000"/>
            <a:ext cx="4133213" cy="59436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241B3-F340-49B3-BC47-1A36ED53DA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6237" y="3645331"/>
            <a:ext cx="4581163" cy="138386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E8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366A18-D0D2-4E81-BC75-9BBB955A4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6236" y="5171871"/>
            <a:ext cx="4581163" cy="229572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7C414C-4DE7-4AF0-A66F-DFAACAA07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424" y="2899954"/>
            <a:ext cx="4461514" cy="316451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93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lu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DDE-84F4-4D3E-96C0-95665CBD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380365"/>
            <a:ext cx="4486637" cy="610869"/>
          </a:xfrm>
        </p:spPr>
        <p:txBody>
          <a:bodyPr>
            <a:noAutofit/>
          </a:bodyPr>
          <a:lstStyle>
            <a:lvl1pPr>
              <a:defRPr sz="3000">
                <a:solidFill>
                  <a:srgbClr val="153E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54B1-26C9-41BB-8E17-E56A31E526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32249" y="5942085"/>
            <a:ext cx="4581163" cy="230898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B86DB8-4F56-4F80-BAA2-686144443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650" y="1604467"/>
            <a:ext cx="4580341" cy="2859756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6CBE9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0CDD60-8161-44D9-BB78-FE9E3E3D1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32249" y="1543506"/>
            <a:ext cx="4581162" cy="4171493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7E8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241B3-F340-49B3-BC47-1A36ED53DA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650" y="4524069"/>
            <a:ext cx="4546779" cy="372700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366A18-D0D2-4E81-BC75-9BBB955A4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758" y="5955342"/>
            <a:ext cx="4581163" cy="229572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7C414C-4DE7-4AF0-A66F-DFAACAA07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4758" y="1524000"/>
            <a:ext cx="4581162" cy="419100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60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lu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DDE-84F4-4D3E-96C0-95665CBD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380365"/>
            <a:ext cx="6951664" cy="610869"/>
          </a:xfrm>
        </p:spPr>
        <p:txBody>
          <a:bodyPr>
            <a:noAutofit/>
          </a:bodyPr>
          <a:lstStyle>
            <a:lvl1pPr>
              <a:defRPr sz="3000">
                <a:solidFill>
                  <a:srgbClr val="153E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54B1-26C9-41BB-8E17-E56A31E526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96235" y="1521533"/>
            <a:ext cx="9512300" cy="2406971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7E8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B86DB8-4F56-4F80-BAA2-686144443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967" y="6913602"/>
            <a:ext cx="4416970" cy="55399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7E8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0CDD60-8161-44D9-BB78-FE9E3E3D1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6235" y="5918200"/>
            <a:ext cx="9512300" cy="15544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366A18-D0D2-4E81-BC75-9BBB955A4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6235" y="4156809"/>
            <a:ext cx="9512300" cy="155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53E6F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7C414C-4DE7-4AF0-A66F-DFAACAA07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424" y="2899954"/>
            <a:ext cx="4461514" cy="316451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53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DDE-84F4-4D3E-96C0-95665CBD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380365"/>
            <a:ext cx="4461514" cy="610869"/>
          </a:xfrm>
        </p:spPr>
        <p:txBody>
          <a:bodyPr>
            <a:noAutofit/>
          </a:bodyPr>
          <a:lstStyle>
            <a:lvl1pPr>
              <a:defRPr sz="3000">
                <a:solidFill>
                  <a:srgbClr val="153E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54B1-26C9-41BB-8E17-E56A31E526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958704" y="1488876"/>
            <a:ext cx="4715236" cy="240697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0CDD60-8161-44D9-BB78-FE9E3E3D1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85" y="4301440"/>
            <a:ext cx="4489729" cy="15544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366A18-D0D2-4E81-BC75-9BBB955A4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8705" y="4240136"/>
            <a:ext cx="4715235" cy="39268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53E6F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7C414C-4DE7-4AF0-A66F-DFAACAA07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360" y="1521533"/>
            <a:ext cx="4486910" cy="268470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7E8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BFE474-9BF7-4598-85C6-BFAA3D15E8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03708" y="0"/>
            <a:ext cx="4492625" cy="9010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DDA63A-CDA1-4E41-91D3-D6AF0359EEE6}"/>
              </a:ext>
            </a:extLst>
          </p:cNvPr>
          <p:cNvSpPr/>
          <p:nvPr userDrawn="1"/>
        </p:nvSpPr>
        <p:spPr>
          <a:xfrm>
            <a:off x="0" y="0"/>
            <a:ext cx="17348200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87000">
                <a:srgbClr val="153E6F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9CD04-6CBA-43E9-9712-FD365246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100" y="1490825"/>
            <a:ext cx="6362979" cy="2610389"/>
          </a:xfrm>
        </p:spPr>
        <p:txBody>
          <a:bodyPr anchor="t"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D9EDC6-E929-4F86-ACBB-B823A45105EC}"/>
              </a:ext>
            </a:extLst>
          </p:cNvPr>
          <p:cNvSpPr/>
          <p:nvPr userDrawn="1"/>
        </p:nvSpPr>
        <p:spPr>
          <a:xfrm>
            <a:off x="0" y="9019308"/>
            <a:ext cx="17348200" cy="734291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87000">
                <a:srgbClr val="FEFFFF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16160-2DD8-405D-9967-2E6199FBB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5100" y="4699000"/>
            <a:ext cx="6362978" cy="241732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75BD98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94EDAB-FDA2-49A6-BF47-08338413A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5100" y="7467600"/>
            <a:ext cx="6362978" cy="4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19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3033C-3E66-4B71-AFA8-7BEC4EAA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3" y="519113"/>
            <a:ext cx="149637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626C9-3E0D-4214-B228-0EAE31503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213" y="2597150"/>
            <a:ext cx="149637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9AA9E-51F5-4C81-860D-46B312F9B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213" y="9040813"/>
            <a:ext cx="39036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3C9A-8626-4C3F-82C0-5C871768C3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645FA-D064-4556-9DE6-ACE72DACD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6750" y="9040813"/>
            <a:ext cx="58547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4C14A-CCDA-41F7-8E35-77F14B47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52325" y="9040813"/>
            <a:ext cx="39036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BC7E-4DDC-4AB0-A5E5-DFAD23300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1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9" r:id="rId3"/>
    <p:sldLayoutId id="2147483681" r:id="rId4"/>
    <p:sldLayoutId id="2147483682" r:id="rId5"/>
    <p:sldLayoutId id="2147483685" r:id="rId6"/>
    <p:sldLayoutId id="2147483683" r:id="rId7"/>
    <p:sldLayoutId id="2147483684" r:id="rId8"/>
    <p:sldLayoutId id="2147483680" r:id="rId9"/>
    <p:sldLayoutId id="2147483674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8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5E9083-FAE5-4B0F-8FB4-78138CD9C3B4}"/>
              </a:ext>
            </a:extLst>
          </p:cNvPr>
          <p:cNvSpPr/>
          <p:nvPr/>
        </p:nvSpPr>
        <p:spPr>
          <a:xfrm>
            <a:off x="0" y="0"/>
            <a:ext cx="17348200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87000">
                <a:srgbClr val="FEFFFF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8C4DE-1D4C-4681-B200-C78DB349E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4" t="-2832" b="74531"/>
          <a:stretch/>
        </p:blipFill>
        <p:spPr>
          <a:xfrm>
            <a:off x="350904" y="830449"/>
            <a:ext cx="2677850" cy="1245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A5C8C1-CA5E-429B-A22D-F7D0CE778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4371" y="2746191"/>
            <a:ext cx="13086443" cy="3913438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500" b="1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latin typeface="Avenir Book"/>
                <a:ea typeface="+mn-ea"/>
              </a:rPr>
              <a:t>Colloque </a:t>
            </a:r>
            <a:br>
              <a:rPr lang="fr-FR" sz="8500" b="1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latin typeface="Avenir Book"/>
                <a:ea typeface="+mn-ea"/>
              </a:rPr>
            </a:br>
            <a:r>
              <a:rPr kumimoji="0" lang="fr-FR" sz="85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Quelle programmation énergétique pour la France ?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BBA44B2-987B-4279-9A5D-7335F8B6C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A3568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Salle Médicis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err="1">
                <a:solidFill>
                  <a:srgbClr val="0A356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Sénat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A3568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2100" b="1" i="0" u="none" strike="noStrike" kern="1200" cap="none" spc="20" normalizeH="0" baseline="0" noProof="0">
                <a:ln>
                  <a:noFill/>
                </a:ln>
                <a:solidFill>
                  <a:srgbClr val="0A3568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9h-12h30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A3568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FC5631-7AD6-4736-AF0B-46DDBAB94A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5">
                <a:latin typeface="Avenir Book" panose="02000503020000020003"/>
                <a:cs typeface="Avenir Black"/>
              </a:rPr>
              <a:t>10</a:t>
            </a:r>
            <a:r>
              <a:rPr kumimoji="0" lang="en-US" sz="5050" b="1" i="0" u="none" strike="noStrike" kern="1200" cap="none" spc="-5" normalizeH="0" baseline="0" noProof="0">
                <a:ln>
                  <a:noFill/>
                </a:ln>
                <a:solidFill>
                  <a:srgbClr val="007E81"/>
                </a:solidFill>
                <a:effectLst/>
                <a:uLnTx/>
                <a:uFillTx/>
                <a:latin typeface="Avenir Book" panose="02000503020000020003"/>
                <a:cs typeface="Avenir Black"/>
              </a:rPr>
              <a:t> </a:t>
            </a:r>
            <a:r>
              <a:rPr kumimoji="0" lang="en-US" sz="5050" b="1" i="0" u="none" strike="noStrike" kern="1200" cap="none" spc="30" normalizeH="0" baseline="0" noProof="0">
                <a:ln>
                  <a:noFill/>
                </a:ln>
                <a:solidFill>
                  <a:srgbClr val="007E81"/>
                </a:solidFill>
                <a:effectLst/>
                <a:uLnTx/>
                <a:uFillTx/>
                <a:latin typeface="Avenir Book" panose="02000503020000020003"/>
                <a:cs typeface="Avenir Black"/>
              </a:rPr>
              <a:t>MARS</a:t>
            </a:r>
            <a:r>
              <a:rPr kumimoji="0" lang="en-US" sz="5050" b="1" i="0" u="none" strike="noStrike" kern="1200" cap="none" spc="135" normalizeH="0" baseline="0" noProof="0">
                <a:ln>
                  <a:noFill/>
                </a:ln>
                <a:solidFill>
                  <a:srgbClr val="007E81"/>
                </a:solidFill>
                <a:effectLst/>
                <a:uLnTx/>
                <a:uFillTx/>
                <a:latin typeface="Avenir Book" panose="02000503020000020003"/>
                <a:cs typeface="Avenir Black"/>
              </a:rPr>
              <a:t> </a:t>
            </a:r>
            <a:r>
              <a:rPr kumimoji="0" lang="en-US" sz="5050" b="1" i="0" u="none" strike="noStrike" kern="1200" cap="none" spc="45" normalizeH="0" baseline="0" noProof="0">
                <a:ln>
                  <a:noFill/>
                </a:ln>
                <a:solidFill>
                  <a:srgbClr val="007E81"/>
                </a:solidFill>
                <a:effectLst/>
                <a:uLnTx/>
                <a:uFillTx/>
                <a:latin typeface="Avenir Book" panose="02000503020000020003"/>
                <a:cs typeface="Avenir Black"/>
              </a:rPr>
              <a:t>202</a:t>
            </a:r>
            <a:r>
              <a:rPr lang="en-US" b="1" spc="45">
                <a:latin typeface="Avenir Book" panose="02000503020000020003"/>
                <a:cs typeface="Avenir Black"/>
              </a:rPr>
              <a:t>5</a:t>
            </a:r>
            <a:endParaRPr kumimoji="0" lang="en-US" sz="5050" b="0" i="0" u="none" strike="noStrike" kern="1200" cap="none" spc="0" normalizeH="0" baseline="0" noProof="0">
              <a:ln>
                <a:noFill/>
              </a:ln>
              <a:solidFill>
                <a:srgbClr val="007E81"/>
              </a:solidFill>
              <a:effectLst/>
              <a:uLnTx/>
              <a:uFillTx/>
              <a:latin typeface="Avenir Book" panose="02000503020000020003"/>
              <a:cs typeface="Avenir Black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C1389A-0B98-4B74-9A3E-FB942EEE9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300" normalizeH="0" baseline="0" noProof="0">
                <a:ln>
                  <a:noFill/>
                </a:ln>
                <a:solidFill>
                  <a:srgbClr val="0A3568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venir Book"/>
              </a:rPr>
              <a:t>WWW.CEREME.FR</a:t>
            </a:r>
          </a:p>
        </p:txBody>
      </p:sp>
      <p:pic>
        <p:nvPicPr>
          <p:cNvPr id="13" name="Image 12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668BCC6-5A30-6CCA-B152-8E866629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3188445" y="418410"/>
            <a:ext cx="2563826" cy="1840696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2323A2-1516-52B9-DF58-3ACC1BF90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18514" y="8828875"/>
            <a:ext cx="2362200" cy="30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35"/>
              </a:spcBef>
              <a:defRPr/>
            </a:pPr>
            <a:r>
              <a:rPr lang="fr-FR" sz="1150" spc="300">
                <a:solidFill>
                  <a:srgbClr val="0A3568"/>
                </a:solidFill>
                <a:latin typeface="Avenir Book" panose="02000503020000020003" pitchFamily="2" charset="0"/>
              </a:rPr>
              <a:t>www.pnc-france.org</a:t>
            </a:r>
          </a:p>
        </p:txBody>
      </p:sp>
    </p:spTree>
    <p:extLst>
      <p:ext uri="{BB962C8B-B14F-4D97-AF65-F5344CB8AC3E}">
        <p14:creationId xmlns:p14="http://schemas.microsoft.com/office/powerpoint/2010/main" val="419418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27C62-6D8D-DE1C-8BFF-A19D94101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096CC7-2C57-3726-D399-8F3E428983F2}"/>
              </a:ext>
            </a:extLst>
          </p:cNvPr>
          <p:cNvSpPr/>
          <p:nvPr/>
        </p:nvSpPr>
        <p:spPr>
          <a:xfrm>
            <a:off x="9682625" y="238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B92B36A3-4162-053A-08F9-249954041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67BAB8F-9A14-11E7-BE46-1D0186E0E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0B0A4E8-BAC4-90DE-91EF-1B90BF50E7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8" t="8658" r="1728" b="1575"/>
          <a:stretch/>
        </p:blipFill>
        <p:spPr>
          <a:xfrm>
            <a:off x="3085361" y="2766824"/>
            <a:ext cx="11177479" cy="62690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19A707-4AF1-4ED5-2189-757B5C80F6BE}"/>
              </a:ext>
            </a:extLst>
          </p:cNvPr>
          <p:cNvSpPr txBox="1"/>
          <p:nvPr/>
        </p:nvSpPr>
        <p:spPr>
          <a:xfrm>
            <a:off x="3395225" y="1430922"/>
            <a:ext cx="10557747" cy="1181734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Le meilleur scénario donne la  priorité au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nucléaire</a:t>
            </a:r>
            <a:r>
              <a:rPr lang="fr-FR" sz="3413" b="1" dirty="0">
                <a:solidFill>
                  <a:srgbClr val="000000"/>
                </a:solidFill>
                <a:latin typeface="UICTFontTextStyleBody"/>
              </a:rPr>
              <a:t> </a:t>
            </a:r>
          </a:p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et aux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énergies renouvelables pilotables…   </a:t>
            </a:r>
            <a:endParaRPr lang="fr-FR" sz="3413" b="1" dirty="0">
              <a:solidFill>
                <a:srgbClr val="519E97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4D05C-A191-88EB-0591-F9381110E6F2}"/>
              </a:ext>
            </a:extLst>
          </p:cNvPr>
          <p:cNvSpPr txBox="1"/>
          <p:nvPr/>
        </p:nvSpPr>
        <p:spPr>
          <a:xfrm>
            <a:off x="2589549" y="9035846"/>
            <a:ext cx="12178648" cy="5252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560" i="1" dirty="0">
                <a:latin typeface="UICTFontTextStyleBody"/>
              </a:rPr>
              <a:t>Capacités installées par moyen de production (GW)</a:t>
            </a:r>
            <a:endParaRPr lang="en-US" sz="2560" i="1" dirty="0"/>
          </a:p>
        </p:txBody>
      </p:sp>
    </p:spTree>
    <p:extLst>
      <p:ext uri="{BB962C8B-B14F-4D97-AF65-F5344CB8AC3E}">
        <p14:creationId xmlns:p14="http://schemas.microsoft.com/office/powerpoint/2010/main" val="60410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0F079-F75F-C933-0361-23E655E96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346B57-67A0-4C31-F516-6D38EC393239}"/>
              </a:ext>
            </a:extLst>
          </p:cNvPr>
          <p:cNvSpPr/>
          <p:nvPr/>
        </p:nvSpPr>
        <p:spPr>
          <a:xfrm>
            <a:off x="849432" y="2690580"/>
            <a:ext cx="4739513" cy="4853120"/>
          </a:xfrm>
          <a:prstGeom prst="rect">
            <a:avLst/>
          </a:prstGeom>
          <a:solidFill>
            <a:srgbClr val="EBF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6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CD6E466-454E-F8DA-F804-32EE79933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1254" r="12132" b="4995"/>
          <a:stretch/>
        </p:blipFill>
        <p:spPr>
          <a:xfrm>
            <a:off x="1036505" y="3091543"/>
            <a:ext cx="4373584" cy="4368338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64BB36-625F-BACD-E651-14A5F89395F6}"/>
              </a:ext>
            </a:extLst>
          </p:cNvPr>
          <p:cNvSpPr/>
          <p:nvPr/>
        </p:nvSpPr>
        <p:spPr>
          <a:xfrm>
            <a:off x="9593769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D59DEEB7-7186-BB3D-7A45-11EFB65F1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FF80CD5-6094-7F91-E089-FF6682D9B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ADB1DD0B-D3B6-53D5-45B5-1AEB017E30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3079" t="23750" r="11037" b="15132"/>
          <a:stretch/>
        </p:blipFill>
        <p:spPr>
          <a:xfrm>
            <a:off x="5839347" y="2697452"/>
            <a:ext cx="5119209" cy="48393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73E2D8D-05A2-DBC4-0379-E1CD736A89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067" t="83924" r="21065" b="1770"/>
          <a:stretch/>
        </p:blipFill>
        <p:spPr>
          <a:xfrm>
            <a:off x="1987720" y="8240157"/>
            <a:ext cx="2379924" cy="1270950"/>
          </a:xfrm>
          <a:prstGeom prst="rect">
            <a:avLst/>
          </a:prstGeom>
        </p:spPr>
      </p:pic>
      <p:pic>
        <p:nvPicPr>
          <p:cNvPr id="10" name="Image 9" descr="Une image contenant texte, capture d’écran, cercle, Police&#10;&#10;Le contenu généré par l’IA peut être incorrect.">
            <a:extLst>
              <a:ext uri="{FF2B5EF4-FFF2-40B4-BE49-F238E27FC236}">
                <a16:creationId xmlns:a16="http://schemas.microsoft.com/office/drawing/2014/main" id="{41F4C485-D147-87A6-53C8-E496ED61A9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r="3909"/>
          <a:stretch/>
        </p:blipFill>
        <p:spPr>
          <a:xfrm>
            <a:off x="11204774" y="2697451"/>
            <a:ext cx="5327863" cy="48441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1F2497-5FF3-AA91-F9F7-6B5C204A0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97" y="8244209"/>
            <a:ext cx="11008538" cy="12709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F22C3CA-092D-9C41-B442-5D5252A51879}"/>
              </a:ext>
            </a:extLst>
          </p:cNvPr>
          <p:cNvSpPr txBox="1"/>
          <p:nvPr/>
        </p:nvSpPr>
        <p:spPr>
          <a:xfrm>
            <a:off x="5904237" y="7678064"/>
            <a:ext cx="4739513" cy="525272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560" b="1">
                <a:solidFill>
                  <a:schemeClr val="accent4"/>
                </a:solidFill>
                <a:latin typeface="UICTFontTextStyleBody"/>
              </a:rPr>
              <a:t>2035 (hors export)</a:t>
            </a:r>
            <a:endParaRPr lang="fr-FR" sz="2560" b="1">
              <a:solidFill>
                <a:schemeClr val="accent4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3CF5BCD-9614-D086-A3ED-536397DD0CFD}"/>
              </a:ext>
            </a:extLst>
          </p:cNvPr>
          <p:cNvSpPr txBox="1"/>
          <p:nvPr/>
        </p:nvSpPr>
        <p:spPr>
          <a:xfrm>
            <a:off x="11542435" y="7678064"/>
            <a:ext cx="4739513" cy="525272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560" b="1">
                <a:solidFill>
                  <a:schemeClr val="accent4"/>
                </a:solidFill>
                <a:latin typeface="UICTFontTextStyleBody"/>
              </a:rPr>
              <a:t>2050 (hors export)</a:t>
            </a:r>
            <a:endParaRPr lang="fr-FR" sz="2560" b="1">
              <a:solidFill>
                <a:schemeClr val="accent4"/>
              </a:solidFill>
              <a:latin typeface="Segoe UI" panose="020B05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C501A9D-7DCC-CE6C-8A45-85F079261A3F}"/>
              </a:ext>
            </a:extLst>
          </p:cNvPr>
          <p:cNvSpPr txBox="1"/>
          <p:nvPr/>
        </p:nvSpPr>
        <p:spPr>
          <a:xfrm>
            <a:off x="-782741" y="3953759"/>
            <a:ext cx="4739513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560" b="1" dirty="0">
              <a:solidFill>
                <a:schemeClr val="bg1"/>
              </a:solidFill>
              <a:latin typeface="UICTFontTextStyleBody"/>
            </a:endParaRPr>
          </a:p>
          <a:p>
            <a:pPr algn="ctr"/>
            <a:r>
              <a:rPr lang="fr-FR" sz="2560" b="1" dirty="0">
                <a:solidFill>
                  <a:schemeClr val="bg1"/>
                </a:solidFill>
              </a:rPr>
              <a:t>13,9%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0E6FC5-EA36-0CFA-A09D-F7D21D2EAD7E}"/>
              </a:ext>
            </a:extLst>
          </p:cNvPr>
          <p:cNvSpPr txBox="1"/>
          <p:nvPr/>
        </p:nvSpPr>
        <p:spPr>
          <a:xfrm>
            <a:off x="870270" y="7678064"/>
            <a:ext cx="4739513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60" b="1" dirty="0">
                <a:solidFill>
                  <a:schemeClr val="accent4"/>
                </a:solidFill>
                <a:latin typeface="UICTFontTextStyleBody"/>
              </a:rPr>
              <a:t>2024 (données RTE)</a:t>
            </a:r>
            <a:endParaRPr lang="fr-FR" sz="2560" b="1" dirty="0">
              <a:solidFill>
                <a:schemeClr val="accent4"/>
              </a:solidFill>
              <a:latin typeface="Segoe UI" panose="020B0502040204020203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8C297F7-2292-9F7A-61E8-EDAA7D001F6C}"/>
              </a:ext>
            </a:extLst>
          </p:cNvPr>
          <p:cNvSpPr txBox="1"/>
          <p:nvPr/>
        </p:nvSpPr>
        <p:spPr>
          <a:xfrm>
            <a:off x="1596313" y="1370109"/>
            <a:ext cx="13605276" cy="1181734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  <a:cs typeface="Segoe UI" panose="020B0502040204020203" pitchFamily="34" charset="0"/>
              </a:rPr>
              <a:t>…Avec le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  <a:cs typeface="Segoe UI" panose="020B0502040204020203" pitchFamily="34" charset="0"/>
              </a:rPr>
              <a:t>maintien de la part du nucléaire et de l’hydraulique </a:t>
            </a:r>
          </a:p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  <a:cs typeface="Segoe UI" panose="020B0502040204020203" pitchFamily="34" charset="0"/>
              </a:rPr>
              <a:t>et un complément de gaz et de biogaz pour les pointes   </a:t>
            </a:r>
            <a:endParaRPr lang="fr-FR" sz="3413" b="1" dirty="0">
              <a:solidFill>
                <a:srgbClr val="2424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Texte 23">
            <a:extLst>
              <a:ext uri="{FF2B5EF4-FFF2-40B4-BE49-F238E27FC236}">
                <a16:creationId xmlns:a16="http://schemas.microsoft.com/office/drawing/2014/main" id="{C57258B9-2784-D929-C177-2D571FDD5183}"/>
              </a:ext>
            </a:extLst>
          </p:cNvPr>
          <p:cNvSpPr txBox="1"/>
          <p:nvPr/>
        </p:nvSpPr>
        <p:spPr>
          <a:xfrm>
            <a:off x="1071139" y="4001279"/>
            <a:ext cx="2953173" cy="919226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endParaRPr lang="fr-FR" sz="2560" b="1">
              <a:solidFill>
                <a:schemeClr val="bg1"/>
              </a:solidFill>
              <a:latin typeface="UICTFontTextStyleBody"/>
            </a:endParaRPr>
          </a:p>
          <a:p>
            <a:pPr algn="ctr"/>
            <a:r>
              <a:rPr lang="fr-FR" sz="2560" b="1">
                <a:solidFill>
                  <a:schemeClr val="bg1"/>
                </a:solidFill>
                <a:ea typeface="+mn-lt"/>
                <a:cs typeface="+mn-lt"/>
              </a:rPr>
              <a:t>8,7%</a:t>
            </a:r>
          </a:p>
        </p:txBody>
      </p:sp>
      <p:sp>
        <p:nvSpPr>
          <p:cNvPr id="17" name="ZoneTexte 23">
            <a:extLst>
              <a:ext uri="{FF2B5EF4-FFF2-40B4-BE49-F238E27FC236}">
                <a16:creationId xmlns:a16="http://schemas.microsoft.com/office/drawing/2014/main" id="{4B0412BF-1DAF-4442-5E8E-E420C0EB1ABE}"/>
              </a:ext>
            </a:extLst>
          </p:cNvPr>
          <p:cNvSpPr txBox="1"/>
          <p:nvPr/>
        </p:nvSpPr>
        <p:spPr>
          <a:xfrm>
            <a:off x="1763440" y="6379828"/>
            <a:ext cx="2953173" cy="919226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endParaRPr lang="fr-FR" sz="2560" b="1">
              <a:solidFill>
                <a:schemeClr val="bg1"/>
              </a:solidFill>
              <a:latin typeface="UICTFontTextStyleBody"/>
            </a:endParaRPr>
          </a:p>
          <a:p>
            <a:pPr algn="ctr"/>
            <a:r>
              <a:rPr lang="fr-FR" sz="2560" b="1">
                <a:solidFill>
                  <a:schemeClr val="bg1"/>
                </a:solidFill>
              </a:rPr>
              <a:t>67,4%</a:t>
            </a:r>
            <a:endParaRPr lang="fr-FR" sz="256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D12D1B-DDF8-F0FF-A71C-0660AE0385C3}"/>
              </a:ext>
            </a:extLst>
          </p:cNvPr>
          <p:cNvSpPr/>
          <p:nvPr/>
        </p:nvSpPr>
        <p:spPr>
          <a:xfrm>
            <a:off x="1798118" y="3734486"/>
            <a:ext cx="2861093" cy="2936384"/>
          </a:xfrm>
          <a:prstGeom prst="ellipse">
            <a:avLst/>
          </a:prstGeom>
          <a:solidFill>
            <a:srgbClr val="EBF8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20" name="ZoneTexte 23">
            <a:extLst>
              <a:ext uri="{FF2B5EF4-FFF2-40B4-BE49-F238E27FC236}">
                <a16:creationId xmlns:a16="http://schemas.microsoft.com/office/drawing/2014/main" id="{0FCEFF29-72D6-89A5-AC7A-9C6FC36B765B}"/>
              </a:ext>
            </a:extLst>
          </p:cNvPr>
          <p:cNvSpPr txBox="1"/>
          <p:nvPr/>
        </p:nvSpPr>
        <p:spPr>
          <a:xfrm>
            <a:off x="1746710" y="4578919"/>
            <a:ext cx="2953173" cy="1247649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133" b="1" dirty="0">
                <a:solidFill>
                  <a:srgbClr val="000000"/>
                </a:solidFill>
                <a:ea typeface="+mn-lt"/>
                <a:cs typeface="+mn-lt"/>
              </a:rPr>
              <a:t>536,5 TWh</a:t>
            </a:r>
          </a:p>
          <a:p>
            <a:pPr algn="ctr"/>
            <a:r>
              <a:rPr lang="fr-FR" sz="1707" i="1" dirty="0">
                <a:solidFill>
                  <a:srgbClr val="000000"/>
                </a:solidFill>
              </a:rPr>
              <a:t>Dont 101 TWh d'X et 12 TWh d'M</a:t>
            </a:r>
          </a:p>
          <a:p>
            <a:pPr algn="ctr"/>
            <a:r>
              <a:rPr lang="fr-FR" sz="1707" i="1" dirty="0">
                <a:solidFill>
                  <a:srgbClr val="000000"/>
                </a:solidFill>
              </a:rPr>
              <a:t>(soit un solde de 89 TWh)</a:t>
            </a:r>
          </a:p>
        </p:txBody>
      </p:sp>
      <p:sp>
        <p:nvSpPr>
          <p:cNvPr id="13" name="ZoneTexte 23">
            <a:extLst>
              <a:ext uri="{FF2B5EF4-FFF2-40B4-BE49-F238E27FC236}">
                <a16:creationId xmlns:a16="http://schemas.microsoft.com/office/drawing/2014/main" id="{821A1CB0-1595-24CD-3D7B-ECC9909CF729}"/>
              </a:ext>
            </a:extLst>
          </p:cNvPr>
          <p:cNvSpPr txBox="1"/>
          <p:nvPr/>
        </p:nvSpPr>
        <p:spPr>
          <a:xfrm>
            <a:off x="1441190" y="3380792"/>
            <a:ext cx="1573683" cy="525272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560" b="1" dirty="0">
                <a:solidFill>
                  <a:schemeClr val="bg1"/>
                </a:solidFill>
              </a:rPr>
              <a:t>4,3%</a:t>
            </a:r>
            <a:endParaRPr lang="fr-FR" sz="256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1" name="ZoneTexte 23">
            <a:extLst>
              <a:ext uri="{FF2B5EF4-FFF2-40B4-BE49-F238E27FC236}">
                <a16:creationId xmlns:a16="http://schemas.microsoft.com/office/drawing/2014/main" id="{5734C40D-5FC4-CDF6-948B-04137ADB0DE9}"/>
              </a:ext>
            </a:extLst>
          </p:cNvPr>
          <p:cNvSpPr txBox="1"/>
          <p:nvPr/>
        </p:nvSpPr>
        <p:spPr>
          <a:xfrm>
            <a:off x="2586180" y="3075586"/>
            <a:ext cx="1699012" cy="787973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r>
              <a:rPr lang="fr-FR" sz="2560" b="1" dirty="0">
                <a:solidFill>
                  <a:schemeClr val="bg1"/>
                </a:solidFill>
              </a:rPr>
              <a:t>6,8%</a:t>
            </a:r>
            <a:r>
              <a:rPr lang="fr-FR" sz="2560" i="1" dirty="0">
                <a:solidFill>
                  <a:schemeClr val="bg1"/>
                </a:solidFill>
              </a:rPr>
              <a:t> </a:t>
            </a:r>
            <a:r>
              <a:rPr lang="fr-FR" sz="1707" i="1" dirty="0">
                <a:solidFill>
                  <a:schemeClr val="bg1"/>
                </a:solidFill>
              </a:rPr>
              <a:t>autre dont gaz</a:t>
            </a:r>
            <a:endParaRPr lang="fr-FR" sz="1707" i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9505CC-59DA-571C-CEE3-37660BF0D90C}"/>
              </a:ext>
            </a:extLst>
          </p:cNvPr>
          <p:cNvSpPr txBox="1"/>
          <p:nvPr/>
        </p:nvSpPr>
        <p:spPr>
          <a:xfrm>
            <a:off x="524861" y="3946535"/>
            <a:ext cx="2504344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60" b="1" dirty="0">
                <a:solidFill>
                  <a:schemeClr val="bg1"/>
                </a:solidFill>
              </a:rPr>
              <a:t>8,7%</a:t>
            </a:r>
          </a:p>
        </p:txBody>
      </p:sp>
    </p:spTree>
    <p:extLst>
      <p:ext uri="{BB962C8B-B14F-4D97-AF65-F5344CB8AC3E}">
        <p14:creationId xmlns:p14="http://schemas.microsoft.com/office/powerpoint/2010/main" val="165536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6C27-9E21-BEE8-A9F3-B698B4E7A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48FC0-8813-6FBF-052E-B45F8905916B}"/>
              </a:ext>
            </a:extLst>
          </p:cNvPr>
          <p:cNvSpPr/>
          <p:nvPr/>
        </p:nvSpPr>
        <p:spPr>
          <a:xfrm>
            <a:off x="9584671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53F8B60B-E243-8C5C-075D-D37C09DE7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D7B3F16-D0E2-71F5-19F2-EC96DE731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68F8D6-9A69-7E4D-D496-C9720F7F47C2}"/>
              </a:ext>
            </a:extLst>
          </p:cNvPr>
          <p:cNvSpPr txBox="1"/>
          <p:nvPr/>
        </p:nvSpPr>
        <p:spPr>
          <a:xfrm>
            <a:off x="1567729" y="1314999"/>
            <a:ext cx="13605276" cy="1706942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Notre scénario permettrait au moins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300 milliards </a:t>
            </a:r>
          </a:p>
          <a:p>
            <a:pPr algn="ctr"/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d’économies d’investissement dans le système électrique</a:t>
            </a:r>
          </a:p>
          <a:p>
            <a:pPr algn="ctr"/>
            <a:r>
              <a:rPr lang="fr-FR" sz="3413" i="1" dirty="0">
                <a:solidFill>
                  <a:srgbClr val="153D6E"/>
                </a:solidFill>
                <a:latin typeface="UICTFontTextStyleBody"/>
              </a:rPr>
              <a:t> (production + réseau)</a:t>
            </a:r>
            <a:endParaRPr lang="fr-FR" sz="2560" i="1" dirty="0">
              <a:solidFill>
                <a:srgbClr val="153D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D73CFC-41EA-3713-1D85-A571BF84CA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6" t="1824" r="926" b="2710"/>
          <a:stretch/>
        </p:blipFill>
        <p:spPr>
          <a:xfrm>
            <a:off x="3338443" y="2967502"/>
            <a:ext cx="9564376" cy="5825250"/>
          </a:xfrm>
          <a:prstGeom prst="rect">
            <a:avLst/>
          </a:prstGeom>
          <a:ln>
            <a:solidFill>
              <a:srgbClr val="519E97"/>
            </a:solidFill>
          </a:ln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32CC85D1-1352-750B-108B-DE51CCE448CD}"/>
              </a:ext>
            </a:extLst>
          </p:cNvPr>
          <p:cNvSpPr txBox="1"/>
          <p:nvPr/>
        </p:nvSpPr>
        <p:spPr>
          <a:xfrm>
            <a:off x="1894337" y="9005605"/>
            <a:ext cx="11898948" cy="4862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60" b="1" i="1" dirty="0" err="1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Dépenses</a:t>
            </a:r>
            <a:r>
              <a:rPr lang="en-US" sz="2560" b="1" i="1" dirty="0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60" b="1" i="1" dirty="0" err="1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d’investissement</a:t>
            </a:r>
            <a:r>
              <a:rPr lang="en-US" sz="2560" b="1" i="1" dirty="0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60" b="1" i="1" dirty="0" err="1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cumulées</a:t>
            </a:r>
            <a:r>
              <a:rPr lang="en-US" sz="2560" b="1" i="1" dirty="0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sur la </a:t>
            </a:r>
            <a:r>
              <a:rPr lang="en-US" sz="2560" b="1" i="1" dirty="0" err="1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période</a:t>
            </a:r>
            <a:r>
              <a:rPr lang="en-US" sz="2560" b="1" i="1" dirty="0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2019-2050, </a:t>
            </a:r>
            <a:r>
              <a:rPr lang="en-US" sz="2560" b="1" i="1" dirty="0" err="1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US" sz="2560" b="1" i="1" dirty="0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milliards </a:t>
            </a:r>
            <a:r>
              <a:rPr lang="en-US" sz="2560" b="1" i="1" dirty="0" err="1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d'euros</a:t>
            </a:r>
            <a:endParaRPr lang="en-US" sz="2560" b="1" i="1" dirty="0">
              <a:solidFill>
                <a:srgbClr val="153D6E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A076D-0AA6-4D27-9AB7-C88A12E6F85D}"/>
              </a:ext>
            </a:extLst>
          </p:cNvPr>
          <p:cNvSpPr txBox="1"/>
          <p:nvPr/>
        </p:nvSpPr>
        <p:spPr>
          <a:xfrm>
            <a:off x="7955318" y="6768499"/>
            <a:ext cx="2905759" cy="65671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7" dirty="0" err="1"/>
              <a:t>Scénario</a:t>
            </a:r>
            <a:r>
              <a:rPr lang="en-US" sz="1707" dirty="0"/>
              <a:t> </a:t>
            </a:r>
            <a:r>
              <a:rPr lang="en-US" sz="1707" dirty="0" err="1"/>
              <a:t>intermédiaire</a:t>
            </a:r>
            <a:endParaRPr lang="en-US" sz="1707" dirty="0"/>
          </a:p>
          <a:p>
            <a:pPr algn="ctr"/>
            <a:r>
              <a:rPr lang="en-US" sz="1707" i="1" dirty="0"/>
              <a:t>(entre </a:t>
            </a:r>
            <a:r>
              <a:rPr lang="en-US" sz="1707" i="1" dirty="0" err="1"/>
              <a:t>Cérémé</a:t>
            </a:r>
            <a:r>
              <a:rPr lang="en-US" sz="1707" i="1" dirty="0"/>
              <a:t> et Belfort)</a:t>
            </a:r>
          </a:p>
        </p:txBody>
      </p:sp>
    </p:spTree>
    <p:extLst>
      <p:ext uri="{BB962C8B-B14F-4D97-AF65-F5344CB8AC3E}">
        <p14:creationId xmlns:p14="http://schemas.microsoft.com/office/powerpoint/2010/main" val="211394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C8659-FA6B-5C9A-40AE-ABD838AFA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05722-DE4F-0FFF-563A-9CDE209B339A}"/>
              </a:ext>
            </a:extLst>
          </p:cNvPr>
          <p:cNvSpPr/>
          <p:nvPr/>
        </p:nvSpPr>
        <p:spPr>
          <a:xfrm>
            <a:off x="9682625" y="238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0BBF4752-75F3-6808-6EE7-B0E6ED7C7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4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B8FB001-5272-B7D1-0EA7-ACDFCE07B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196321B-2670-E27B-975F-4F48272D4F59}"/>
              </a:ext>
            </a:extLst>
          </p:cNvPr>
          <p:cNvSpPr txBox="1"/>
          <p:nvPr/>
        </p:nvSpPr>
        <p:spPr>
          <a:xfrm>
            <a:off x="1195236" y="4158460"/>
            <a:ext cx="14587271" cy="2757550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r>
              <a:rPr lang="fr-FR" sz="8533" b="1" dirty="0">
                <a:solidFill>
                  <a:srgbClr val="519E97"/>
                </a:solidFill>
              </a:rPr>
              <a:t>2. </a:t>
            </a:r>
            <a:r>
              <a:rPr lang="fr-FR" sz="8533" b="1" dirty="0"/>
              <a:t>Les </a:t>
            </a:r>
            <a:r>
              <a:rPr lang="fr-FR" sz="8533" b="1" dirty="0">
                <a:solidFill>
                  <a:srgbClr val="519E97"/>
                </a:solidFill>
              </a:rPr>
              <a:t>fausses vérités </a:t>
            </a:r>
            <a:r>
              <a:rPr lang="fr-FR" sz="8533" b="1" dirty="0"/>
              <a:t>de la pensée énergétique dominante </a:t>
            </a:r>
          </a:p>
        </p:txBody>
      </p:sp>
    </p:spTree>
    <p:extLst>
      <p:ext uri="{BB962C8B-B14F-4D97-AF65-F5344CB8AC3E}">
        <p14:creationId xmlns:p14="http://schemas.microsoft.com/office/powerpoint/2010/main" val="422825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A888D-32FE-D590-D284-8C2A6A96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130198-1BAB-2511-0C59-49872E5D30DB}"/>
              </a:ext>
            </a:extLst>
          </p:cNvPr>
          <p:cNvSpPr/>
          <p:nvPr/>
        </p:nvSpPr>
        <p:spPr>
          <a:xfrm>
            <a:off x="9682625" y="238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1BA341-6091-9C97-DA15-2B0AC8871F7B}"/>
              </a:ext>
            </a:extLst>
          </p:cNvPr>
          <p:cNvCxnSpPr>
            <a:cxnSpLocks/>
          </p:cNvCxnSpPr>
          <p:nvPr/>
        </p:nvCxnSpPr>
        <p:spPr>
          <a:xfrm>
            <a:off x="461211" y="8989592"/>
            <a:ext cx="16666962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A3A27544-CDAE-CD85-1043-F1601E325AFC}"/>
              </a:ext>
            </a:extLst>
          </p:cNvPr>
          <p:cNvSpPr txBox="1">
            <a:spLocks/>
          </p:cNvSpPr>
          <p:nvPr/>
        </p:nvSpPr>
        <p:spPr>
          <a:xfrm>
            <a:off x="448518" y="9147585"/>
            <a:ext cx="6948271" cy="19735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963">
              <a:defRPr/>
            </a:pPr>
            <a:r>
              <a:rPr lang="fr-FR" sz="1199" err="1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</a:rPr>
              <a:t>Cérémé</a:t>
            </a:r>
            <a:r>
              <a:rPr lang="fr-FR" sz="1199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8B795B3D-64F1-1492-7FF9-D00DD27ACC15}"/>
              </a:ext>
            </a:extLst>
          </p:cNvPr>
          <p:cNvSpPr txBox="1">
            <a:spLocks/>
          </p:cNvSpPr>
          <p:nvPr/>
        </p:nvSpPr>
        <p:spPr>
          <a:xfrm>
            <a:off x="15877275" y="9147586"/>
            <a:ext cx="274186" cy="19735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82" defTabSz="913963">
              <a:spcBef>
                <a:spcPts val="100"/>
              </a:spcBef>
              <a:defRPr/>
            </a:pPr>
            <a:fld id="{81D60167-4931-47E6-BA6A-407CBD079E47}" type="slidenum">
              <a:rPr lang="en-US" sz="1199">
                <a:solidFill>
                  <a:prstClr val="black"/>
                </a:solidFill>
              </a:rPr>
              <a:pPr marL="38082" defTabSz="913963">
                <a:spcBef>
                  <a:spcPts val="100"/>
                </a:spcBef>
                <a:defRPr/>
              </a:pPr>
              <a:t>14</a:t>
            </a:fld>
            <a:endParaRPr lang="en-US" sz="1199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DE534B-4D39-110E-D0D6-B23D60D60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43" y="2630155"/>
            <a:ext cx="12841717" cy="6018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9EC762-3ED4-51D0-F644-C953D8EA2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14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B62C9D0-6BE8-16D2-6F7E-5BCFA18ED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8349C2-323B-B3B0-C066-B6B3844ACEDC}"/>
              </a:ext>
            </a:extLst>
          </p:cNvPr>
          <p:cNvSpPr txBox="1">
            <a:spLocks/>
          </p:cNvSpPr>
          <p:nvPr/>
        </p:nvSpPr>
        <p:spPr>
          <a:xfrm>
            <a:off x="536906" y="427442"/>
            <a:ext cx="6948271" cy="610571"/>
          </a:xfrm>
          <a:prstGeom prst="rect">
            <a:avLst/>
          </a:prstGeom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3E6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778" dirty="0">
              <a:solidFill>
                <a:srgbClr val="153D6E"/>
              </a:solidFill>
              <a:latin typeface="Avenir Book" panose="02000503020000020003"/>
              <a:ea typeface="Calibri Light"/>
              <a:cs typeface="Calibri Light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9E0A621-9511-0E16-A590-ED5F5E4386CA}"/>
              </a:ext>
            </a:extLst>
          </p:cNvPr>
          <p:cNvSpPr txBox="1"/>
          <p:nvPr/>
        </p:nvSpPr>
        <p:spPr>
          <a:xfrm>
            <a:off x="13535232" y="8255065"/>
            <a:ext cx="4684085" cy="4862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60" b="1" i="1" dirty="0">
                <a:solidFill>
                  <a:srgbClr val="153D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 RTE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5B0B20DB-B516-7A9C-B8AA-63F9D5F4663D}"/>
              </a:ext>
            </a:extLst>
          </p:cNvPr>
          <p:cNvSpPr txBox="1"/>
          <p:nvPr/>
        </p:nvSpPr>
        <p:spPr>
          <a:xfrm>
            <a:off x="2619185" y="1186085"/>
            <a:ext cx="12109831" cy="1142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Les fausses vérités sur la </a:t>
            </a:r>
            <a:r>
              <a:rPr lang="fr-FR" sz="3413" b="1" dirty="0">
                <a:solidFill>
                  <a:srgbClr val="007E81"/>
                </a:solidFill>
                <a:latin typeface="Calibri"/>
                <a:ea typeface="Calibri"/>
                <a:cs typeface="Calibri"/>
              </a:rPr>
              <a:t>complémentarité</a:t>
            </a:r>
            <a:r>
              <a:rPr lang="fr-FR" sz="3413" b="1" dirty="0">
                <a:latin typeface="Calibri"/>
                <a:ea typeface="Calibri"/>
                <a:cs typeface="Calibri"/>
              </a:rPr>
              <a:t> </a:t>
            </a:r>
          </a:p>
          <a:p>
            <a:pPr algn="ctr"/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entre l’énergie d’origine nucléaire et les </a:t>
            </a:r>
            <a:r>
              <a:rPr lang="fr-FR" sz="3413" b="1" dirty="0" err="1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EnR</a:t>
            </a:r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 intermittentes.</a:t>
            </a:r>
            <a:endParaRPr lang="en-US" sz="3413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10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9A75C-1424-7ED7-0C96-A2E97801F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FBB2EF-5673-9160-C05D-8F2AC2E2A16C}"/>
              </a:ext>
            </a:extLst>
          </p:cNvPr>
          <p:cNvSpPr/>
          <p:nvPr/>
        </p:nvSpPr>
        <p:spPr>
          <a:xfrm>
            <a:off x="9682625" y="238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6E9880-3F98-EC38-D85E-0672854050B8}"/>
              </a:ext>
            </a:extLst>
          </p:cNvPr>
          <p:cNvCxnSpPr>
            <a:cxnSpLocks/>
          </p:cNvCxnSpPr>
          <p:nvPr/>
        </p:nvCxnSpPr>
        <p:spPr>
          <a:xfrm>
            <a:off x="461211" y="8989592"/>
            <a:ext cx="16666962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2D2DB920-35D4-1144-D204-C16B9636C49F}"/>
              </a:ext>
            </a:extLst>
          </p:cNvPr>
          <p:cNvSpPr txBox="1">
            <a:spLocks/>
          </p:cNvSpPr>
          <p:nvPr/>
        </p:nvSpPr>
        <p:spPr>
          <a:xfrm>
            <a:off x="448518" y="9147585"/>
            <a:ext cx="6948271" cy="19735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963">
              <a:defRPr/>
            </a:pPr>
            <a:r>
              <a:rPr lang="fr-FR" sz="1199" err="1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</a:rPr>
              <a:t>Cérémé</a:t>
            </a:r>
            <a:r>
              <a:rPr lang="fr-FR" sz="1199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3226CA3C-4064-E3BA-C638-D1FCE48E9734}"/>
              </a:ext>
            </a:extLst>
          </p:cNvPr>
          <p:cNvSpPr txBox="1">
            <a:spLocks/>
          </p:cNvSpPr>
          <p:nvPr/>
        </p:nvSpPr>
        <p:spPr>
          <a:xfrm>
            <a:off x="15877275" y="9147586"/>
            <a:ext cx="274186" cy="19735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82" defTabSz="913963">
              <a:spcBef>
                <a:spcPts val="100"/>
              </a:spcBef>
              <a:defRPr/>
            </a:pPr>
            <a:fld id="{81D60167-4931-47E6-BA6A-407CBD079E47}" type="slidenum">
              <a:rPr lang="en-US" sz="1199">
                <a:solidFill>
                  <a:prstClr val="black"/>
                </a:solidFill>
              </a:rPr>
              <a:pPr marL="38082" defTabSz="913963">
                <a:spcBef>
                  <a:spcPts val="100"/>
                </a:spcBef>
                <a:defRPr/>
              </a:pPr>
              <a:t>15</a:t>
            </a:fld>
            <a:endParaRPr lang="en-US" sz="1199">
              <a:solidFill>
                <a:prstClr val="black"/>
              </a:solidFill>
            </a:endParaRPr>
          </a:p>
        </p:txBody>
      </p:sp>
      <p:pic>
        <p:nvPicPr>
          <p:cNvPr id="14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0AC3F7E-EB5F-B05E-629A-1423E5304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46A195-E633-F7DE-A1BB-705920AB8345}"/>
              </a:ext>
            </a:extLst>
          </p:cNvPr>
          <p:cNvSpPr txBox="1">
            <a:spLocks/>
          </p:cNvSpPr>
          <p:nvPr/>
        </p:nvSpPr>
        <p:spPr>
          <a:xfrm>
            <a:off x="124179" y="446185"/>
            <a:ext cx="6948271" cy="610571"/>
          </a:xfrm>
          <a:prstGeom prst="rect">
            <a:avLst/>
          </a:prstGeom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3E6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778" dirty="0">
              <a:solidFill>
                <a:srgbClr val="153D6E"/>
              </a:solidFill>
              <a:latin typeface="Avenir Book" panose="02000503020000020003"/>
              <a:ea typeface="Calibri Light"/>
              <a:cs typeface="Calibri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CF1ADA-1006-142A-9E10-908F928E6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13" name="Image 12" descr="Une image contenant texte, capture d’écran, Tracé, ligne&#10;&#10;Le contenu généré par l’IA peut être incorrect.">
            <a:extLst>
              <a:ext uri="{FF2B5EF4-FFF2-40B4-BE49-F238E27FC236}">
                <a16:creationId xmlns:a16="http://schemas.microsoft.com/office/drawing/2014/main" id="{71BD5257-3E55-808C-BFA7-7E12FDDBD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85" y="2437775"/>
            <a:ext cx="12109831" cy="6468351"/>
          </a:xfrm>
          <a:prstGeom prst="rect">
            <a:avLst/>
          </a:prstGeom>
          <a:ln>
            <a:solidFill>
              <a:srgbClr val="519E97"/>
            </a:solidFill>
          </a:ln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BD18E952-3391-4DE7-D22E-FF0C50EBC96F}"/>
              </a:ext>
            </a:extLst>
          </p:cNvPr>
          <p:cNvSpPr txBox="1"/>
          <p:nvPr/>
        </p:nvSpPr>
        <p:spPr>
          <a:xfrm>
            <a:off x="2619185" y="1186085"/>
            <a:ext cx="12109831" cy="1142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Les fausses vérités sur la </a:t>
            </a:r>
            <a:r>
              <a:rPr lang="fr-FR" sz="3413" b="1" dirty="0">
                <a:solidFill>
                  <a:srgbClr val="007E81"/>
                </a:solidFill>
                <a:latin typeface="Calibri"/>
                <a:ea typeface="Calibri"/>
                <a:cs typeface="Calibri"/>
              </a:rPr>
              <a:t>complémentarité</a:t>
            </a:r>
            <a:r>
              <a:rPr lang="fr-FR" sz="3413" b="1" dirty="0">
                <a:latin typeface="Calibri"/>
                <a:ea typeface="Calibri"/>
                <a:cs typeface="Calibri"/>
              </a:rPr>
              <a:t> </a:t>
            </a:r>
          </a:p>
          <a:p>
            <a:pPr algn="ctr"/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entre l’énergie d’origine nucléaire et les </a:t>
            </a:r>
            <a:r>
              <a:rPr lang="fr-FR" sz="3413" b="1" dirty="0" err="1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EnR</a:t>
            </a:r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 intermittentes.</a:t>
            </a:r>
            <a:endParaRPr lang="en-US" sz="3413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39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E5269-4473-0B56-C247-88151805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A71056-5A61-9AFF-B440-5D1019219DA1}"/>
              </a:ext>
            </a:extLst>
          </p:cNvPr>
          <p:cNvSpPr/>
          <p:nvPr/>
        </p:nvSpPr>
        <p:spPr>
          <a:xfrm>
            <a:off x="9716885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EC74B9-9369-D421-C715-48A400F998AA}"/>
              </a:ext>
            </a:extLst>
          </p:cNvPr>
          <p:cNvCxnSpPr>
            <a:cxnSpLocks/>
          </p:cNvCxnSpPr>
          <p:nvPr/>
        </p:nvCxnSpPr>
        <p:spPr>
          <a:xfrm>
            <a:off x="461211" y="8989592"/>
            <a:ext cx="16666962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F7420F0C-7163-1C1E-0750-6D084146CBE6}"/>
              </a:ext>
            </a:extLst>
          </p:cNvPr>
          <p:cNvSpPr txBox="1">
            <a:spLocks/>
          </p:cNvSpPr>
          <p:nvPr/>
        </p:nvSpPr>
        <p:spPr>
          <a:xfrm>
            <a:off x="448518" y="9147585"/>
            <a:ext cx="6948271" cy="19735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963">
              <a:defRPr/>
            </a:pPr>
            <a:r>
              <a:rPr lang="fr-FR" sz="1199" err="1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</a:rPr>
              <a:t>Cérémé</a:t>
            </a:r>
            <a:r>
              <a:rPr lang="fr-FR" sz="1199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BD23C39A-0492-7589-0DAE-EABDABB7E845}"/>
              </a:ext>
            </a:extLst>
          </p:cNvPr>
          <p:cNvSpPr txBox="1">
            <a:spLocks/>
          </p:cNvSpPr>
          <p:nvPr/>
        </p:nvSpPr>
        <p:spPr>
          <a:xfrm>
            <a:off x="15877275" y="9147586"/>
            <a:ext cx="274186" cy="19735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82" defTabSz="913963">
              <a:spcBef>
                <a:spcPts val="100"/>
              </a:spcBef>
              <a:defRPr/>
            </a:pPr>
            <a:fld id="{81D60167-4931-47E6-BA6A-407CBD079E47}" type="slidenum">
              <a:rPr lang="en-US" sz="1199">
                <a:solidFill>
                  <a:prstClr val="black"/>
                </a:solidFill>
              </a:rPr>
              <a:pPr marL="38082" defTabSz="913963">
                <a:spcBef>
                  <a:spcPts val="100"/>
                </a:spcBef>
                <a:defRPr/>
              </a:pPr>
              <a:t>16</a:t>
            </a:fld>
            <a:endParaRPr lang="en-US" sz="1199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7C7C5-7FB4-0972-E5BE-9D87FA0A6892}"/>
              </a:ext>
            </a:extLst>
          </p:cNvPr>
          <p:cNvSpPr txBox="1"/>
          <p:nvPr/>
        </p:nvSpPr>
        <p:spPr>
          <a:xfrm>
            <a:off x="1196740" y="8160152"/>
            <a:ext cx="14106598" cy="11998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99" i="1" dirty="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seulement les besoins en électricité ne sont pas supérieurs à nos capacités de production </a:t>
            </a:r>
            <a:r>
              <a:rPr lang="fr-FR" sz="2399" b="1" i="1" dirty="0">
                <a:solidFill>
                  <a:srgbClr val="007E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la capacité de production des </a:t>
            </a:r>
            <a:r>
              <a:rPr lang="fr-FR" sz="2399" b="1" i="1" dirty="0" err="1">
                <a:solidFill>
                  <a:srgbClr val="007E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ENRi</a:t>
            </a:r>
            <a:r>
              <a:rPr lang="fr-FR" sz="2399" b="1" i="1" dirty="0">
                <a:solidFill>
                  <a:srgbClr val="007E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 minime au regard des capacités installées.</a:t>
            </a:r>
            <a:endParaRPr lang="fr-FR" sz="1799" b="1" dirty="0">
              <a:solidFill>
                <a:srgbClr val="007E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399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9E882B-0758-94ED-F31D-A1ACA9775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4" t="11823" r="749" b="1423"/>
          <a:stretch/>
        </p:blipFill>
        <p:spPr>
          <a:xfrm>
            <a:off x="4295714" y="2865602"/>
            <a:ext cx="7155324" cy="5236440"/>
          </a:xfrm>
          <a:prstGeom prst="rect">
            <a:avLst/>
          </a:prstGeom>
          <a:ln>
            <a:solidFill>
              <a:srgbClr val="519E97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4FFA89-742C-F09F-B528-4213BC17C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1E3981A7-8B5D-558F-0C01-8BC7BCFE7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18FCEEAC-898A-E9A8-BF3C-AFCA1D47F08A}"/>
              </a:ext>
            </a:extLst>
          </p:cNvPr>
          <p:cNvSpPr txBox="1"/>
          <p:nvPr/>
        </p:nvSpPr>
        <p:spPr>
          <a:xfrm>
            <a:off x="1623028" y="690205"/>
            <a:ext cx="13254022" cy="16679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Les </a:t>
            </a:r>
            <a:r>
              <a:rPr lang="fr-FR" sz="3413" b="1" dirty="0">
                <a:solidFill>
                  <a:srgbClr val="519E97"/>
                </a:solidFill>
                <a:latin typeface="Calibri"/>
                <a:ea typeface="Calibri"/>
                <a:cs typeface="Calibri"/>
              </a:rPr>
              <a:t>fausses vérités de la sécurité apportée par les </a:t>
            </a:r>
          </a:p>
          <a:p>
            <a:pPr algn="ctr"/>
            <a:r>
              <a:rPr lang="fr-FR" sz="3413" b="1" dirty="0">
                <a:solidFill>
                  <a:srgbClr val="519E97"/>
                </a:solidFill>
                <a:latin typeface="Calibri"/>
                <a:ea typeface="Calibri"/>
                <a:cs typeface="Calibri"/>
              </a:rPr>
              <a:t>énergies intermittentes </a:t>
            </a:r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– la confusion entre puissance </a:t>
            </a:r>
          </a:p>
          <a:p>
            <a:pPr algn="ctr"/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nécessaire pour éviter les coupures GW et la production cumulée TWh.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C7D5D1-07D1-4FF4-961F-0F6E908221D8}"/>
              </a:ext>
            </a:extLst>
          </p:cNvPr>
          <p:cNvSpPr txBox="1">
            <a:spLocks/>
          </p:cNvSpPr>
          <p:nvPr/>
        </p:nvSpPr>
        <p:spPr>
          <a:xfrm>
            <a:off x="536906" y="427442"/>
            <a:ext cx="6948271" cy="610571"/>
          </a:xfrm>
          <a:prstGeom prst="rect">
            <a:avLst/>
          </a:prstGeom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3E6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778" dirty="0">
              <a:solidFill>
                <a:srgbClr val="153D6E"/>
              </a:solidFill>
              <a:latin typeface="Avenir Book" panose="02000503020000020003"/>
              <a:ea typeface="Calibri Light"/>
              <a:cs typeface="Calibri Ligh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9E1425B-8186-9035-E08F-FBB06B5BA54C}"/>
              </a:ext>
            </a:extLst>
          </p:cNvPr>
          <p:cNvSpPr txBox="1"/>
          <p:nvPr/>
        </p:nvSpPr>
        <p:spPr>
          <a:xfrm>
            <a:off x="1567838" y="2358116"/>
            <a:ext cx="13477358" cy="7050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991" i="1" dirty="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Capacité disponible en conditions défavorables à la pointe par moyen de production [mix </a:t>
            </a:r>
            <a:r>
              <a:rPr lang="fr-FR" sz="1991" i="1" dirty="0" err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Cérémé</a:t>
            </a:r>
            <a:r>
              <a:rPr lang="fr-FR" sz="1991" i="1" dirty="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hiver 2035 ; 19:00 ; GW]</a:t>
            </a:r>
            <a:endParaRPr lang="fr-FR" sz="1991" b="1" dirty="0">
              <a:solidFill>
                <a:srgbClr val="007E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99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1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E3D7D-FB70-48E1-10F4-07BEF9B93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8B0E2C-FDEE-4912-E8DE-52DB76ADBBD2}"/>
              </a:ext>
            </a:extLst>
          </p:cNvPr>
          <p:cNvSpPr/>
          <p:nvPr/>
        </p:nvSpPr>
        <p:spPr>
          <a:xfrm>
            <a:off x="9593769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E0299A39-5BC8-A348-E0F8-F0CE9A9C1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99C5EA9-70B7-BC8E-4E3F-14B17F0F8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3A782F-4A61-A5AD-8F1C-24566CFF3737}"/>
              </a:ext>
            </a:extLst>
          </p:cNvPr>
          <p:cNvSpPr txBox="1"/>
          <p:nvPr/>
        </p:nvSpPr>
        <p:spPr>
          <a:xfrm>
            <a:off x="2000260" y="1099532"/>
            <a:ext cx="12473772" cy="656526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Les fausses vérités sur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le coût du nucléaire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F0D10-623B-92D1-D3AE-B78F5FE4D4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663" r="-132" b="186"/>
          <a:stretch/>
        </p:blipFill>
        <p:spPr>
          <a:xfrm>
            <a:off x="2546094" y="1885536"/>
            <a:ext cx="11382101" cy="7013193"/>
          </a:xfrm>
          <a:prstGeom prst="rect">
            <a:avLst/>
          </a:prstGeom>
          <a:ln>
            <a:solidFill>
              <a:srgbClr val="519E97"/>
            </a:solidFill>
          </a:ln>
        </p:spPr>
      </p:pic>
    </p:spTree>
    <p:extLst>
      <p:ext uri="{BB962C8B-B14F-4D97-AF65-F5344CB8AC3E}">
        <p14:creationId xmlns:p14="http://schemas.microsoft.com/office/powerpoint/2010/main" val="2125310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6AAA-892C-7613-C0AB-3379B837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882711-E7C6-8591-4ACE-D4C5F73244E1}"/>
              </a:ext>
            </a:extLst>
          </p:cNvPr>
          <p:cNvSpPr/>
          <p:nvPr/>
        </p:nvSpPr>
        <p:spPr>
          <a:xfrm>
            <a:off x="9593769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0EB4DFE-1633-349A-B070-67FD6F35D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C8AE856-47BE-FC1E-6BB2-B701ABB7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656CC9-3AB6-26F7-66F3-2A464167EA27}"/>
              </a:ext>
            </a:extLst>
          </p:cNvPr>
          <p:cNvSpPr txBox="1"/>
          <p:nvPr/>
        </p:nvSpPr>
        <p:spPr>
          <a:xfrm>
            <a:off x="2000260" y="1099532"/>
            <a:ext cx="12473772" cy="1181734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Les fausses vérités sur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les difficultés </a:t>
            </a:r>
          </a:p>
          <a:p>
            <a:pPr algn="ctr"/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de la relance du nucléaire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197C90-323D-D5BC-32C4-F7AFB88FCC95}"/>
              </a:ext>
            </a:extLst>
          </p:cNvPr>
          <p:cNvSpPr txBox="1"/>
          <p:nvPr/>
        </p:nvSpPr>
        <p:spPr>
          <a:xfrm>
            <a:off x="1736718" y="3497961"/>
            <a:ext cx="3123510" cy="2757422"/>
          </a:xfrm>
          <a:prstGeom prst="rect">
            <a:avLst/>
          </a:prstGeom>
          <a:solidFill>
            <a:srgbClr val="EBF8F6"/>
          </a:solidFill>
          <a:ln>
            <a:solidFill>
              <a:srgbClr val="519E97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b="1" dirty="0">
                <a:latin typeface="UICTFontTextStyleBody"/>
              </a:rPr>
              <a:t>L’EPR 1</a:t>
            </a:r>
            <a:r>
              <a:rPr lang="fr-FR" sz="2844" dirty="0">
                <a:latin typeface="UICTFontTextStyleBody"/>
              </a:rPr>
              <a:t> est un réacteur allemand, racheté par Framatome, </a:t>
            </a:r>
            <a:r>
              <a:rPr lang="fr-FR" sz="2844" b="1" dirty="0">
                <a:latin typeface="UICTFontTextStyleBody"/>
              </a:rPr>
              <a:t>francisé</a:t>
            </a:r>
            <a:r>
              <a:rPr lang="fr-FR" sz="2844" dirty="0">
                <a:latin typeface="UICTFontTextStyleBody"/>
              </a:rPr>
              <a:t> et </a:t>
            </a:r>
            <a:r>
              <a:rPr lang="fr-FR" sz="2844" b="1" dirty="0">
                <a:latin typeface="UICTFontTextStyleBody"/>
              </a:rPr>
              <a:t>complexifié</a:t>
            </a:r>
            <a:r>
              <a:rPr lang="fr-FR" sz="2844" dirty="0">
                <a:latin typeface="UICTFontTextStyleBody"/>
              </a:rPr>
              <a:t>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53E326-B8EF-9148-69CF-E33D6BF6C74F}"/>
              </a:ext>
            </a:extLst>
          </p:cNvPr>
          <p:cNvSpPr txBox="1"/>
          <p:nvPr/>
        </p:nvSpPr>
        <p:spPr>
          <a:xfrm>
            <a:off x="5363643" y="3497961"/>
            <a:ext cx="3123510" cy="1882054"/>
          </a:xfrm>
          <a:prstGeom prst="rect">
            <a:avLst/>
          </a:prstGeom>
          <a:solidFill>
            <a:srgbClr val="EBF8F6"/>
          </a:solidFill>
          <a:ln>
            <a:solidFill>
              <a:srgbClr val="519E97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dirty="0">
                <a:latin typeface="UICTFontTextStyleBody"/>
              </a:rPr>
              <a:t>Simplifier l’EPR2 et reconstruire toute une filière </a:t>
            </a:r>
            <a:r>
              <a:rPr lang="fr-FR" sz="2844" b="1" dirty="0">
                <a:latin typeface="UICTFontTextStyleBody"/>
              </a:rPr>
              <a:t>prendra du temps</a:t>
            </a:r>
            <a:r>
              <a:rPr lang="fr-FR" sz="2844" dirty="0">
                <a:latin typeface="UICTFontTextStyleBody"/>
              </a:rPr>
              <a:t>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F8D14A-E1EA-05F2-FE8F-7024913BC380}"/>
              </a:ext>
            </a:extLst>
          </p:cNvPr>
          <p:cNvSpPr txBox="1"/>
          <p:nvPr/>
        </p:nvSpPr>
        <p:spPr>
          <a:xfrm>
            <a:off x="8990569" y="3497961"/>
            <a:ext cx="3123510" cy="2319738"/>
          </a:xfrm>
          <a:prstGeom prst="rect">
            <a:avLst/>
          </a:prstGeom>
          <a:solidFill>
            <a:srgbClr val="EBF8F6"/>
          </a:solidFill>
          <a:ln>
            <a:solidFill>
              <a:srgbClr val="519E97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dirty="0">
                <a:latin typeface="UICTFontTextStyleBody"/>
              </a:rPr>
              <a:t>La timidité critique des pouvoirs publics n’aide pas la relance </a:t>
            </a:r>
            <a:r>
              <a:rPr lang="fr-FR" sz="2844" b="1" dirty="0">
                <a:latin typeface="UICTFontTextStyleBody"/>
              </a:rPr>
              <a:t>faute d’horizon à 30 ans.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1E10B42-4ED1-687C-6C4F-D3DE083D8D6F}"/>
              </a:ext>
            </a:extLst>
          </p:cNvPr>
          <p:cNvSpPr txBox="1"/>
          <p:nvPr/>
        </p:nvSpPr>
        <p:spPr>
          <a:xfrm>
            <a:off x="12617494" y="3497961"/>
            <a:ext cx="3123510" cy="2757422"/>
          </a:xfrm>
          <a:prstGeom prst="rect">
            <a:avLst/>
          </a:prstGeom>
          <a:solidFill>
            <a:srgbClr val="EBF8F6"/>
          </a:solidFill>
          <a:ln>
            <a:solidFill>
              <a:srgbClr val="519E97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dirty="0">
                <a:latin typeface="UICTFontTextStyleBody"/>
              </a:rPr>
              <a:t>Les difficultés financières d’EDF viennent </a:t>
            </a:r>
            <a:r>
              <a:rPr lang="fr-FR" sz="2844" b="1" dirty="0">
                <a:latin typeface="UICTFontTextStyleBody"/>
              </a:rPr>
              <a:t>du pillage de ses ressources par l’ARENH et l’Etat</a:t>
            </a:r>
            <a:r>
              <a:rPr lang="fr-FR" sz="2844" dirty="0">
                <a:latin typeface="UICTFontTextStyleBody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43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66A6-4543-3C90-6CB2-CC70F3354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1A0FF-C8A5-A0FE-C0A5-E27E6900576A}"/>
              </a:ext>
            </a:extLst>
          </p:cNvPr>
          <p:cNvSpPr/>
          <p:nvPr/>
        </p:nvSpPr>
        <p:spPr>
          <a:xfrm>
            <a:off x="9593769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5E45E21-DB6B-218D-16F5-3CC9EA8A3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18C9FA27-DDEF-8123-75F3-B6BC4DB76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F49A72-B927-463F-524C-4579C8036069}"/>
              </a:ext>
            </a:extLst>
          </p:cNvPr>
          <p:cNvSpPr txBox="1"/>
          <p:nvPr/>
        </p:nvSpPr>
        <p:spPr>
          <a:xfrm>
            <a:off x="2000260" y="1099532"/>
            <a:ext cx="12473772" cy="1532022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413" b="1" dirty="0">
                <a:solidFill>
                  <a:srgbClr val="000000"/>
                </a:solidFill>
                <a:latin typeface="UICTFontTextStyleBody"/>
              </a:rPr>
              <a:t>NOS PROPOSITIONS</a:t>
            </a:r>
          </a:p>
          <a:p>
            <a:pPr algn="ctr" rtl="0" fontAlgn="base"/>
            <a:endParaRPr lang="fr-FR" sz="2560" dirty="0">
              <a:latin typeface="Aptos" panose="020B0004020202020204" pitchFamily="34" charset="0"/>
            </a:endParaRPr>
          </a:p>
          <a:p>
            <a:pPr algn="ctr" rtl="0" fontAlgn="base"/>
            <a:r>
              <a:rPr lang="fr-FR" sz="3129" b="1" dirty="0">
                <a:solidFill>
                  <a:srgbClr val="519E97"/>
                </a:solidFill>
                <a:latin typeface="Aptos" panose="020B0004020202020204" pitchFamily="34" charset="0"/>
              </a:rPr>
              <a:t>3 MESURES </a:t>
            </a:r>
            <a:r>
              <a:rPr lang="fr-FR" sz="3129" b="1" dirty="0">
                <a:solidFill>
                  <a:srgbClr val="153D6E"/>
                </a:solidFill>
                <a:latin typeface="Aptos" panose="020B0004020202020204" pitchFamily="34" charset="0"/>
              </a:rPr>
              <a:t>IMMEDIATES</a:t>
            </a:r>
            <a:r>
              <a:rPr lang="fr-FR" sz="3129" b="1" dirty="0">
                <a:solidFill>
                  <a:srgbClr val="519E97"/>
                </a:solidFill>
                <a:latin typeface="Aptos" panose="020B0004020202020204" pitchFamily="34" charset="0"/>
              </a:rPr>
              <a:t>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8DBCFD-81A4-7457-34B6-FAB7F86EBE05}"/>
              </a:ext>
            </a:extLst>
          </p:cNvPr>
          <p:cNvSpPr txBox="1"/>
          <p:nvPr/>
        </p:nvSpPr>
        <p:spPr>
          <a:xfrm>
            <a:off x="3615548" y="3140176"/>
            <a:ext cx="9243193" cy="1006686"/>
          </a:xfrm>
          <a:prstGeom prst="rect">
            <a:avLst/>
          </a:prstGeom>
          <a:noFill/>
          <a:ln>
            <a:solidFill>
              <a:srgbClr val="519E97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b="1" dirty="0">
                <a:latin typeface="UICTFontTextStyleBody"/>
              </a:rPr>
              <a:t>Suspendre la procédure d’adoption du décret PPE 3 </a:t>
            </a:r>
            <a:r>
              <a:rPr lang="fr-FR" sz="2844" dirty="0">
                <a:latin typeface="UICTFontTextStyleBody"/>
              </a:rPr>
              <a:t>qui suscite les fortes réserves des institutions consultées. 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185A44-11DB-A6A5-416F-D437E6C39D67}"/>
              </a:ext>
            </a:extLst>
          </p:cNvPr>
          <p:cNvSpPr txBox="1">
            <a:spLocks/>
          </p:cNvSpPr>
          <p:nvPr/>
        </p:nvSpPr>
        <p:spPr>
          <a:xfrm>
            <a:off x="536906" y="427442"/>
            <a:ext cx="6948271" cy="610571"/>
          </a:xfrm>
          <a:prstGeom prst="rect">
            <a:avLst/>
          </a:prstGeom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3E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78" b="1" dirty="0">
                <a:solidFill>
                  <a:srgbClr val="153D6E"/>
                </a:solidFill>
                <a:latin typeface="Avenir Book" panose="02000503020000020003"/>
                <a:ea typeface="Calibri Light"/>
                <a:cs typeface="Calibri Light"/>
              </a:rPr>
              <a:t>CONCLUSION</a:t>
            </a:r>
            <a:endParaRPr lang="en-US" sz="1778" dirty="0">
              <a:solidFill>
                <a:srgbClr val="153D6E"/>
              </a:solidFill>
              <a:latin typeface="Avenir Book" panose="02000503020000020003"/>
              <a:ea typeface="Calibri Light"/>
              <a:cs typeface="Calibri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E0EDC5-93A1-7518-C191-42C53969805A}"/>
              </a:ext>
            </a:extLst>
          </p:cNvPr>
          <p:cNvSpPr txBox="1"/>
          <p:nvPr/>
        </p:nvSpPr>
        <p:spPr>
          <a:xfrm>
            <a:off x="3615548" y="4607520"/>
            <a:ext cx="9243193" cy="1006686"/>
          </a:xfrm>
          <a:prstGeom prst="rect">
            <a:avLst/>
          </a:prstGeom>
          <a:noFill/>
          <a:ln>
            <a:solidFill>
              <a:srgbClr val="519E97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b="1" dirty="0">
                <a:latin typeface="UICTFontTextStyleBody"/>
              </a:rPr>
              <a:t>Suspendre tout nouveau contrat de subvention ou garantie de prix</a:t>
            </a:r>
            <a:r>
              <a:rPr lang="fr-FR" sz="2844" dirty="0">
                <a:latin typeface="UICTFontTextStyleBody"/>
              </a:rPr>
              <a:t> aux nouveaux projets d’ENR intermittentes.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7CCDB5-25F6-2016-810E-3D5080273097}"/>
              </a:ext>
            </a:extLst>
          </p:cNvPr>
          <p:cNvSpPr txBox="1"/>
          <p:nvPr/>
        </p:nvSpPr>
        <p:spPr>
          <a:xfrm>
            <a:off x="3615548" y="6074864"/>
            <a:ext cx="9243193" cy="1006686"/>
          </a:xfrm>
          <a:prstGeom prst="rect">
            <a:avLst/>
          </a:prstGeom>
          <a:noFill/>
          <a:ln>
            <a:solidFill>
              <a:srgbClr val="519E97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b="1" dirty="0">
                <a:latin typeface="UICTFontTextStyleBody"/>
              </a:rPr>
              <a:t>Commander à RTE l’étude du scénario </a:t>
            </a:r>
            <a:r>
              <a:rPr lang="fr-FR" sz="2844" b="1" dirty="0" err="1">
                <a:latin typeface="UICTFontTextStyleBody"/>
              </a:rPr>
              <a:t>Cérémé</a:t>
            </a:r>
            <a:r>
              <a:rPr lang="fr-FR" sz="2844" b="1" dirty="0">
                <a:latin typeface="UICTFontTextStyleBody"/>
              </a:rPr>
              <a:t> </a:t>
            </a:r>
            <a:r>
              <a:rPr lang="fr-FR" sz="2844" dirty="0">
                <a:latin typeface="UICTFontTextStyleBody"/>
              </a:rPr>
              <a:t>et organiser un vrai débat sur ses mérites comparés. </a:t>
            </a:r>
          </a:p>
        </p:txBody>
      </p:sp>
    </p:spTree>
    <p:extLst>
      <p:ext uri="{BB962C8B-B14F-4D97-AF65-F5344CB8AC3E}">
        <p14:creationId xmlns:p14="http://schemas.microsoft.com/office/powerpoint/2010/main" val="115330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94026E-D183-4AB8-BB46-67640D211A43}"/>
              </a:ext>
            </a:extLst>
          </p:cNvPr>
          <p:cNvSpPr/>
          <p:nvPr/>
        </p:nvSpPr>
        <p:spPr>
          <a:xfrm>
            <a:off x="981399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677A12-3668-47E5-A6D2-3C7BE7577A9D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9B8F5C6-B843-46BF-BAB0-935E80311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D9A904-10FD-4875-B9B4-F33EF4E86966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6CA89-129F-4CFA-9961-64804816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320" y="1586620"/>
            <a:ext cx="5656697" cy="8933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spc="-10">
                <a:solidFill>
                  <a:srgbClr val="153E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8EA370-B3E2-44D9-A046-861609FF7D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3877" y="6926871"/>
            <a:ext cx="5660140" cy="41808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>
                <a:latin typeface="Avenir Book"/>
              </a:rPr>
              <a:t>Stéphane </a:t>
            </a:r>
            <a:r>
              <a:rPr lang="en-US" sz="4000" b="1" err="1">
                <a:latin typeface="Avenir Book"/>
              </a:rPr>
              <a:t>Piednoir</a:t>
            </a:r>
            <a:endParaRPr lang="en-US" sz="4000" b="1">
              <a:latin typeface="Avenir Book"/>
            </a:endParaRP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i="1" err="1">
                <a:latin typeface="Avenir Book"/>
              </a:rPr>
              <a:t>Sénateur</a:t>
            </a:r>
            <a:r>
              <a:rPr lang="en-US" sz="3200" i="1">
                <a:latin typeface="Avenir Book"/>
              </a:rPr>
              <a:t> LR du Maine-et-Loire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i="1" err="1">
                <a:latin typeface="Avenir Book"/>
              </a:rPr>
              <a:t>Président</a:t>
            </a:r>
            <a:r>
              <a:rPr lang="en-US" sz="3200" i="1">
                <a:latin typeface="Avenir Book"/>
              </a:rPr>
              <a:t> de </a:t>
            </a:r>
            <a:r>
              <a:rPr lang="en-US" sz="3200" i="1" err="1">
                <a:latin typeface="Avenir Book"/>
              </a:rPr>
              <a:t>l’OPECST</a:t>
            </a:r>
            <a:endParaRPr lang="en-US" sz="3200" i="1">
              <a:latin typeface="Avenir Book"/>
            </a:endParaRPr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8F1A9F48-E888-47A2-A879-F603344237D3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DE3FBF33-31BE-4912-9B62-C316F431D865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49797E7-2EE7-489C-B03A-F7D8BCD84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1439" r="10432" b="1439"/>
          <a:stretch/>
        </p:blipFill>
        <p:spPr>
          <a:xfrm>
            <a:off x="6291670" y="2795317"/>
            <a:ext cx="3344554" cy="4045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F03C7C5-ADD9-65C4-8FA4-6E07B0A38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0CF3-4CD2-ED22-B64F-ED236AC9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B343C-8420-AE4C-217B-BB070F0ACE63}"/>
              </a:ext>
            </a:extLst>
          </p:cNvPr>
          <p:cNvSpPr/>
          <p:nvPr/>
        </p:nvSpPr>
        <p:spPr>
          <a:xfrm>
            <a:off x="9593769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7FCA1A9D-212D-8FEC-B0D0-FB53273ED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E8BB3D1-ECD5-48FA-1623-5E9D8F30E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CDF3F1-F7A0-4E3F-1E6B-82C4818EC3E4}"/>
              </a:ext>
            </a:extLst>
          </p:cNvPr>
          <p:cNvSpPr txBox="1"/>
          <p:nvPr/>
        </p:nvSpPr>
        <p:spPr>
          <a:xfrm>
            <a:off x="1971179" y="1095970"/>
            <a:ext cx="12473772" cy="1532022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413" b="1" dirty="0">
                <a:solidFill>
                  <a:srgbClr val="000000"/>
                </a:solidFill>
                <a:latin typeface="UICTFontTextStyleBody"/>
              </a:rPr>
              <a:t>NOS PROPOSITIONS</a:t>
            </a:r>
          </a:p>
          <a:p>
            <a:pPr algn="ctr" rtl="0" fontAlgn="base"/>
            <a:endParaRPr lang="fr-FR" sz="2560" dirty="0">
              <a:latin typeface="Aptos" panose="020B0004020202020204" pitchFamily="34" charset="0"/>
            </a:endParaRPr>
          </a:p>
          <a:p>
            <a:pPr algn="ctr" rtl="0" fontAlgn="base"/>
            <a:r>
              <a:rPr lang="fr-FR" sz="3129" b="1" dirty="0">
                <a:solidFill>
                  <a:srgbClr val="153D6E"/>
                </a:solidFill>
                <a:latin typeface="Aptos" panose="020B0004020202020204" pitchFamily="34" charset="0"/>
              </a:rPr>
              <a:t>3 MESURES </a:t>
            </a:r>
            <a:r>
              <a:rPr lang="fr-FR" sz="3129" b="1" dirty="0">
                <a:solidFill>
                  <a:srgbClr val="519E97"/>
                </a:solidFill>
                <a:latin typeface="Aptos" panose="020B0004020202020204" pitchFamily="34" charset="0"/>
              </a:rPr>
              <a:t>VITALES POUR L’AVENIR DE LA FRANCE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C4A822-5C25-1D0B-5BD5-13DEF2315D80}"/>
              </a:ext>
            </a:extLst>
          </p:cNvPr>
          <p:cNvSpPr txBox="1"/>
          <p:nvPr/>
        </p:nvSpPr>
        <p:spPr>
          <a:xfrm>
            <a:off x="2794464" y="3114799"/>
            <a:ext cx="10885360" cy="1444370"/>
          </a:xfrm>
          <a:prstGeom prst="rect">
            <a:avLst/>
          </a:prstGeom>
          <a:noFill/>
          <a:ln>
            <a:solidFill>
              <a:srgbClr val="153D6E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b="1" dirty="0">
                <a:solidFill>
                  <a:srgbClr val="519E97"/>
                </a:solidFill>
                <a:latin typeface="UICTFontTextStyleBody"/>
              </a:rPr>
              <a:t>Faire de la relance du nucléaire une vraie priorité affirmée.</a:t>
            </a:r>
          </a:p>
          <a:p>
            <a:pPr algn="ctr"/>
            <a:r>
              <a:rPr lang="fr-FR" sz="2844" dirty="0">
                <a:latin typeface="UICTFontTextStyleBody"/>
              </a:rPr>
              <a:t>Elle est la colonne vertébrale de la réindustrialisation de la France, malgré les inévitables difficultés du redémarrage après 20 ans d’arrêt. 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1AFB4A-E293-50A7-3BC3-49C453DDBA5D}"/>
              </a:ext>
            </a:extLst>
          </p:cNvPr>
          <p:cNvSpPr txBox="1">
            <a:spLocks/>
          </p:cNvSpPr>
          <p:nvPr/>
        </p:nvSpPr>
        <p:spPr>
          <a:xfrm>
            <a:off x="536906" y="427442"/>
            <a:ext cx="6948271" cy="610571"/>
          </a:xfrm>
          <a:prstGeom prst="rect">
            <a:avLst/>
          </a:prstGeom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3E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78" b="1" dirty="0">
                <a:solidFill>
                  <a:srgbClr val="153D6E"/>
                </a:solidFill>
                <a:latin typeface="Avenir Book" panose="02000503020000020003"/>
                <a:ea typeface="Calibri Light"/>
                <a:cs typeface="Calibri Light"/>
              </a:rPr>
              <a:t>CONCLUSION</a:t>
            </a:r>
            <a:endParaRPr lang="en-US" sz="1778" dirty="0">
              <a:solidFill>
                <a:srgbClr val="153D6E"/>
              </a:solidFill>
              <a:latin typeface="Avenir Book" panose="02000503020000020003"/>
              <a:ea typeface="Calibri Light"/>
              <a:cs typeface="Calibri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8ECE52-F21C-0DD1-BC87-8344187E3CF8}"/>
              </a:ext>
            </a:extLst>
          </p:cNvPr>
          <p:cNvSpPr txBox="1"/>
          <p:nvPr/>
        </p:nvSpPr>
        <p:spPr>
          <a:xfrm>
            <a:off x="2242109" y="5061281"/>
            <a:ext cx="11990070" cy="1444370"/>
          </a:xfrm>
          <a:prstGeom prst="rect">
            <a:avLst/>
          </a:prstGeom>
          <a:noFill/>
          <a:ln>
            <a:solidFill>
              <a:srgbClr val="153D6E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b="1" dirty="0">
                <a:solidFill>
                  <a:srgbClr val="519E97"/>
                </a:solidFill>
                <a:latin typeface="UICTFontTextStyleBody"/>
              </a:rPr>
              <a:t>Combattre les directives de l’Europe qui excluent le nucléaire des énergies favorables au climat </a:t>
            </a:r>
            <a:r>
              <a:rPr lang="fr-FR" sz="2844" dirty="0">
                <a:latin typeface="UICTFontTextStyleBody"/>
              </a:rPr>
              <a:t>et imposent des % d’</a:t>
            </a:r>
            <a:r>
              <a:rPr lang="fr-FR" sz="2844" dirty="0" err="1">
                <a:latin typeface="UICTFontTextStyleBody"/>
              </a:rPr>
              <a:t>ENRi</a:t>
            </a:r>
            <a:r>
              <a:rPr lang="fr-FR" sz="2844" dirty="0">
                <a:latin typeface="UICTFontTextStyleBody"/>
              </a:rPr>
              <a:t> </a:t>
            </a:r>
            <a:r>
              <a:rPr lang="fr-FR" sz="2844" i="1" dirty="0">
                <a:latin typeface="UICTFontTextStyleBody"/>
              </a:rPr>
              <a:t>(directive RED) </a:t>
            </a:r>
            <a:r>
              <a:rPr lang="fr-FR" sz="2844" dirty="0">
                <a:latin typeface="UICTFontTextStyleBody"/>
              </a:rPr>
              <a:t>contrairement aux traités qui permettent une liberté des choix technologiques.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A4D424-E792-50F9-C9A8-397E0487A407}"/>
              </a:ext>
            </a:extLst>
          </p:cNvPr>
          <p:cNvSpPr txBox="1"/>
          <p:nvPr/>
        </p:nvSpPr>
        <p:spPr>
          <a:xfrm>
            <a:off x="2866149" y="7015068"/>
            <a:ext cx="10741992" cy="1444370"/>
          </a:xfrm>
          <a:prstGeom prst="rect">
            <a:avLst/>
          </a:prstGeom>
          <a:noFill/>
          <a:ln>
            <a:solidFill>
              <a:srgbClr val="153D6E"/>
            </a:solidFill>
          </a:ln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2844" b="1" dirty="0">
                <a:solidFill>
                  <a:srgbClr val="519E97"/>
                </a:solidFill>
                <a:latin typeface="UICTFontTextStyleBody"/>
              </a:rPr>
              <a:t>Donner à EDF sa pleine responsabilité des choix industriels </a:t>
            </a:r>
            <a:r>
              <a:rPr lang="fr-FR" sz="2844" dirty="0">
                <a:latin typeface="UICTFontTextStyleBody"/>
              </a:rPr>
              <a:t>et cesser le pillage fiscal et de ses cash flows au profit des fournisseurs alternatifs  ou des </a:t>
            </a:r>
            <a:r>
              <a:rPr lang="fr-FR" sz="2844" dirty="0" err="1">
                <a:latin typeface="UICTFontTextStyleBody"/>
              </a:rPr>
              <a:t>ENRi</a:t>
            </a:r>
            <a:r>
              <a:rPr lang="fr-FR" sz="2844" dirty="0">
                <a:latin typeface="UICTFontTextStyleBody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562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86E86-ECEC-4E42-9F96-F22BA1BF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890C46-FA51-F490-5225-F61AED8C4629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E22C4E-A271-0480-666C-2C365F92F229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5B9F-AC0B-7451-90DB-9FBAA1C3D59E}"/>
              </a:ext>
            </a:extLst>
          </p:cNvPr>
          <p:cNvCxnSpPr>
            <a:cxnSpLocks/>
          </p:cNvCxnSpPr>
          <p:nvPr/>
        </p:nvCxnSpPr>
        <p:spPr>
          <a:xfrm>
            <a:off x="5168900" y="633984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BE565FD-2AEB-49DA-9190-3BB70035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000" b="1" i="0" u="none" strike="noStrike" kern="0" cap="none" spc="3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Avenir Black"/>
                <a:ea typeface="+mj-ea"/>
              </a:rPr>
              <a:t>I</a:t>
            </a:r>
            <a:r>
              <a:rPr lang="en-US" b="1" kern="0" spc="30">
                <a:latin typeface="Avenir Black"/>
              </a:rPr>
              <a:t>NTERVENTION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F10C2-EB30-74BA-57B0-58F1623B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0236" y="1631823"/>
            <a:ext cx="11367725" cy="1452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44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</a:t>
            </a:r>
            <a:r>
              <a:rPr kumimoji="0" lang="fr-FR" altLang="fr-FR" sz="4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 du haut-commissaire à l’Énergie atomique </a:t>
            </a:r>
            <a:endParaRPr kumimoji="0" lang="fr-FR" altLang="fr-FR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la programmation pluriannuelle de l’énergie</a:t>
            </a:r>
            <a:endParaRPr kumimoji="0" lang="fr-FR" altLang="fr-FR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defRPr/>
            </a:pPr>
            <a:endParaRPr kumimoji="0" lang="fr-FR" sz="4400" u="none" strike="noStrike" kern="1200" cap="none" spc="-10" normalizeH="0" baseline="0" noProof="0">
              <a:ln>
                <a:noFill/>
              </a:ln>
              <a:solidFill>
                <a:srgbClr val="153E6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>
              <a:solidFill>
                <a:srgbClr val="1638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55784F94-B557-D38B-4720-23E943422769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C8F27885-0091-3162-4730-4525789B9541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111025E-460F-E5B9-6C5C-17D6DF7A9002}"/>
              </a:ext>
            </a:extLst>
          </p:cNvPr>
          <p:cNvSpPr txBox="1">
            <a:spLocks/>
          </p:cNvSpPr>
          <p:nvPr/>
        </p:nvSpPr>
        <p:spPr>
          <a:xfrm>
            <a:off x="5198266" y="7663180"/>
            <a:ext cx="6951664" cy="4180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53E6F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Vincent Berger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Haut-Commissaire à </a:t>
            </a: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l’énergie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atomique</a:t>
            </a:r>
            <a:endParaRPr lang="en-US" sz="32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A42DC-196D-7B9C-69A6-18EA94C23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27" y="3255319"/>
            <a:ext cx="3223542" cy="432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11BD1-D2E5-BCD9-04C4-D596FF494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11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CE8E53D-A813-85BC-9794-135589DCE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0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5571F-4EDB-93E2-A604-AB818C65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61EB93-321A-9A34-577E-CAF8A11FDAF0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EC8C44-C58B-F871-D292-0A0EEF98FC4B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004ED230-07F1-87B9-31A3-8CE00AB328E7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F2800B7B-52B4-2F3F-403A-A47513ED2468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D3C77-E187-0CB1-ED7A-26B8392FC978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07A91A-B66A-3359-A6C2-EF6ED9A7CB4E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47CD50C-AB30-F347-70C7-CE1DD3C2E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6972B3B-4C07-CF8A-C199-8C593FDBB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039F11-EC58-56B4-9EED-77DB38E6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379" y="1472619"/>
            <a:ext cx="9216000" cy="71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6622A-3E38-B10A-8415-E71DEF83B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096ADF-0342-4D07-3352-454A930E34C4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20FEAE-68E2-2271-E6E3-6B1576EA1961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48E3B5D8-3CB8-95C1-C055-D8B4F6F723DE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43CCB593-B59C-033A-97EF-02474160C40E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15D99-99CC-3BBC-3675-E8E9B56F12F0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915CBE-BAF9-DAA3-1925-8F9EF3928E71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E0EB578-1135-1437-EEA6-C7A86D8FF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BB3D949-E05A-38E3-88B4-D7B77DEFA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BF297BB-FDDE-01A8-9B5E-FF350A2C8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653" y="1631842"/>
            <a:ext cx="8929742" cy="64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2FF51-AE5E-C3C2-27BF-0C1C81A1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282880-A41F-307E-4FA2-00A216690FE4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EA842-3B03-50E1-DA8E-A9D46E070C79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370FCCA3-44B0-A5FF-986C-59B7168672B6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DB2259F6-7DA9-4289-0850-42AEF98FCB4B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C50EF-FB53-27B7-E94E-98C65798C045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725FC3-42DA-611F-F429-55C7C9994CC8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B3BC057-933F-9D1A-331D-8C292F01C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F2BBEC0-3548-4A4D-21FF-7A885E032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948952-C17E-FD70-2551-16E1D4CE3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524" y="1353350"/>
            <a:ext cx="9216000" cy="72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EC6B2-C33C-BABD-3029-E8531414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DB5813-5045-3FA6-875A-EFF7402A46E5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098FC9-D2C4-D186-880C-BEDBFD92AFC5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FEA94BF9-5205-E973-B19B-CD92D680F684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80BB50F4-C3B7-8A78-6244-BA074A09A4FF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3CD6A-A5A8-D4EE-26C0-3ABF0A5DCFE9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D4598E-9D87-F6FF-24DA-A7565FACEE46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DFDA301-2A68-9F8E-4AB1-160CBDC0B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42AD14F-B534-63E8-628A-E8102FC0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2" name="Picture 2" descr="part1">
            <a:extLst>
              <a:ext uri="{FF2B5EF4-FFF2-40B4-BE49-F238E27FC236}">
                <a16:creationId xmlns:a16="http://schemas.microsoft.com/office/drawing/2014/main" id="{959BBB79-24AD-7D74-2CAB-2B3008BB0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r="2391" b="1193"/>
          <a:stretch/>
        </p:blipFill>
        <p:spPr bwMode="auto">
          <a:xfrm>
            <a:off x="4182109" y="1472619"/>
            <a:ext cx="7302830" cy="707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41F59A-F3C3-EECF-8FF5-A28A823804A6}"/>
              </a:ext>
            </a:extLst>
          </p:cNvPr>
          <p:cNvSpPr txBox="1"/>
          <p:nvPr/>
        </p:nvSpPr>
        <p:spPr>
          <a:xfrm>
            <a:off x="307130" y="7790164"/>
            <a:ext cx="43598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/>
            <a:r>
              <a:rPr lang="fr-FR" sz="2600" b="1" i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Prix spot </a:t>
            </a:r>
          </a:p>
          <a:p>
            <a:pPr algn="r" defTabSz="1300460"/>
            <a:r>
              <a:rPr lang="fr-FR" sz="2600" i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mercredi 5 mars 2025, 13h</a:t>
            </a:r>
          </a:p>
        </p:txBody>
      </p:sp>
    </p:spTree>
    <p:extLst>
      <p:ext uri="{BB962C8B-B14F-4D97-AF65-F5344CB8AC3E}">
        <p14:creationId xmlns:p14="http://schemas.microsoft.com/office/powerpoint/2010/main" val="427756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7F8E4-07ED-5A13-1AF4-35EF4DBA9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52ED4-A253-6E6D-BDB4-EB483772D30E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118E39-5DD3-C51D-FB44-62C4762BB4D1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0C638E52-0DC6-BA77-A275-7228438F2940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C0F72CA4-39B8-32B7-9930-41B09E854391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06BA9-C9DF-E0F5-A584-B8695707D450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30A5C3-A2A2-5E2B-3558-8663597DF43E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D76377D-5724-D2E4-4854-C0A63DE5A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44FB549-7606-6FFC-2CD1-9F2A114B4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E7CCCFA-8CDB-A612-AE4C-4F0858C4F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541" y="1498309"/>
            <a:ext cx="9061045" cy="67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43FC-223A-3A8B-9782-CC80D174D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386A6A-2917-6BCE-FB6D-27CA4C14C597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3CC25C-B8B4-9962-52AB-127A05194B9D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1DD0B596-50EE-6DAB-D9ED-7E96CA1E991E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540D7F28-93C6-E6A3-F579-19D2EC4286F2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FB007-8B36-FFBB-9A56-CFC093CB81A0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528823-6E35-F40B-C452-C4A86978D452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36267E9-BFB2-D6C6-1205-65B55765C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F8BDF41-D179-47B4-EC49-31612C574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1140FF-2F9F-CC4E-0BD4-427C14BBB1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19" b="2462"/>
          <a:stretch/>
        </p:blipFill>
        <p:spPr>
          <a:xfrm>
            <a:off x="3378462" y="1290030"/>
            <a:ext cx="8910124" cy="71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BB48B-E20D-5537-CE9B-C931D9668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2A87F2-C6DB-DEDC-C78A-2A1D64F6E14F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B41B7A-B8FB-87A4-3F6B-4CAC7BE34291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79D13C72-20BF-7446-F9D9-C6EAF1C58AC0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4313A80E-B55E-BB38-CA66-5C88F329C274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A6763-F4AB-7745-A08F-5C606E3ECC98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93326B-417E-7273-9F09-044F9911CCE1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197C206-D243-05A4-375F-A2A92FA98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159391D-ACCB-DAF8-93C4-E623B754D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2" name="Image 1" descr="image001">
            <a:extLst>
              <a:ext uri="{FF2B5EF4-FFF2-40B4-BE49-F238E27FC236}">
                <a16:creationId xmlns:a16="http://schemas.microsoft.com/office/drawing/2014/main" id="{1A8CA802-A721-49AD-1C0A-868849B7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90" y="1651106"/>
            <a:ext cx="9734267" cy="63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8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94C00-8F21-CC5D-326F-B2880087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EC0041-2039-69FE-2AD0-B42D52A58F55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439D6-3565-8120-7905-466E00A8ACBE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E93E1CCF-107A-54CD-49E6-77BF8013DBA9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CCA2DB70-E73C-B155-6EAC-343FC88411EB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AD829-12B3-7F48-8472-6DF4CCA16A5E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742467-8EFA-1C52-D74A-A92837903D6A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B5F4E65-DBEA-6450-EE52-2AE0BEF6D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60B7543-C5E2-CC4C-AC24-221797236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3" name="Image 3" descr="image002">
            <a:extLst>
              <a:ext uri="{FF2B5EF4-FFF2-40B4-BE49-F238E27FC236}">
                <a16:creationId xmlns:a16="http://schemas.microsoft.com/office/drawing/2014/main" id="{41AB8807-EDA5-5DA5-5EA7-D9841527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4" y="1793894"/>
            <a:ext cx="9707679" cy="63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1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882C3-5A16-65EC-9252-0A0EB3B06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53A03-2A16-FAAE-19B3-03FE38D30B86}"/>
              </a:ext>
            </a:extLst>
          </p:cNvPr>
          <p:cNvSpPr/>
          <p:nvPr/>
        </p:nvSpPr>
        <p:spPr>
          <a:xfrm>
            <a:off x="95942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516302-D737-A5C1-0D44-4D484364A317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7">
            <a:extLst>
              <a:ext uri="{FF2B5EF4-FFF2-40B4-BE49-F238E27FC236}">
                <a16:creationId xmlns:a16="http://schemas.microsoft.com/office/drawing/2014/main" id="{7A024687-3882-06BC-6814-F045E491B403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B3CE293-5DE5-4DE7-41BF-5CDA9FC12F18}"/>
              </a:ext>
            </a:extLst>
          </p:cNvPr>
          <p:cNvSpPr txBox="1">
            <a:spLocks/>
          </p:cNvSpPr>
          <p:nvPr/>
        </p:nvSpPr>
        <p:spPr>
          <a:xfrm>
            <a:off x="7395727" y="3751345"/>
            <a:ext cx="6001264" cy="448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7E8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  <a:buFontTx/>
              <a:buNone/>
              <a:defRPr/>
            </a:pPr>
            <a:endParaRPr lang="fr-FR" sz="3600" spc="-10">
              <a:solidFill>
                <a:srgbClr val="153E6F"/>
              </a:solidFill>
              <a:latin typeface="+mn-lt"/>
              <a:cs typeface="Avenir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FEA36-F9E1-F853-E349-52E78D69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97" t="7037" r="-336"/>
          <a:stretch/>
        </p:blipFill>
        <p:spPr>
          <a:xfrm>
            <a:off x="6988611" y="2868676"/>
            <a:ext cx="3128920" cy="3755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EE6A9DD0-170A-F822-A7D9-DAD0FC7E17C5}"/>
              </a:ext>
            </a:extLst>
          </p:cNvPr>
          <p:cNvSpPr txBox="1">
            <a:spLocks/>
          </p:cNvSpPr>
          <p:nvPr/>
        </p:nvSpPr>
        <p:spPr>
          <a:xfrm>
            <a:off x="4216094" y="6893607"/>
            <a:ext cx="8673954" cy="1578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53E6F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Bernard </a:t>
            </a:r>
            <a:r>
              <a:rPr lang="en-US" sz="40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Accoyer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Président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PNC-France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Ancien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président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l'Assemblée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nationale</a:t>
            </a:r>
            <a:endParaRPr lang="en-US" sz="32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ECC02E-774F-B509-EA07-A951422A8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3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6BF9258-55FF-F45A-6DCD-3217EE84E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cxnSp>
        <p:nvCxnSpPr>
          <p:cNvPr id="37" name="Straight Connector 18">
            <a:extLst>
              <a:ext uri="{FF2B5EF4-FFF2-40B4-BE49-F238E27FC236}">
                <a16:creationId xmlns:a16="http://schemas.microsoft.com/office/drawing/2014/main" id="{669C5BBA-DA7D-49E0-10CA-5DBACA724BC0}"/>
              </a:ext>
            </a:extLst>
          </p:cNvPr>
          <p:cNvCxnSpPr>
            <a:cxnSpLocks/>
          </p:cNvCxnSpPr>
          <p:nvPr/>
        </p:nvCxnSpPr>
        <p:spPr>
          <a:xfrm>
            <a:off x="5168900" y="633984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A6FAAB-A095-5D67-68AB-2A848093F525}"/>
              </a:ext>
            </a:extLst>
          </p:cNvPr>
          <p:cNvSpPr txBox="1">
            <a:spLocks/>
          </p:cNvSpPr>
          <p:nvPr/>
        </p:nvSpPr>
        <p:spPr>
          <a:xfrm>
            <a:off x="5724723" y="1646281"/>
            <a:ext cx="5656697" cy="1499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7E8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100"/>
              </a:spcBef>
              <a:buFontTx/>
              <a:buNone/>
              <a:defRPr/>
            </a:pPr>
            <a:r>
              <a:rPr lang="fr-FR" sz="6000" b="1" spc="-10">
                <a:solidFill>
                  <a:srgbClr val="153E6F"/>
                </a:solidFill>
                <a:latin typeface="Calibri"/>
                <a:ea typeface="Calibri"/>
                <a:cs typeface="Calibri"/>
              </a:rPr>
              <a:t>Ouverture</a:t>
            </a:r>
            <a:endParaRPr lang="fr-FR" sz="6000" b="1" spc="-10">
              <a:solidFill>
                <a:srgbClr val="153E6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id="{04250DA3-5F0E-4BF2-E120-591A5662913E}"/>
              </a:ext>
            </a:extLst>
          </p:cNvPr>
          <p:cNvSpPr txBox="1">
            <a:spLocks/>
          </p:cNvSpPr>
          <p:nvPr/>
        </p:nvSpPr>
        <p:spPr>
          <a:xfrm>
            <a:off x="460555" y="9203936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</p:spTree>
    <p:extLst>
      <p:ext uri="{BB962C8B-B14F-4D97-AF65-F5344CB8AC3E}">
        <p14:creationId xmlns:p14="http://schemas.microsoft.com/office/powerpoint/2010/main" val="4109128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EC233-5875-4DC1-9F02-EC6A9A5B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B2D07C-B105-AE96-12E7-590EDF78BC7A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5DF7B7-8A67-D5DA-0E3C-024F303CA6DC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2B086496-42B2-24AD-18EE-0BE721626CE2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D58ACDBE-23E4-8E4E-B56B-7A4FAE53BF49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FC6BB-3816-511F-9456-C34C7EFDD624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559B78-F01F-72A9-D6D2-69FD9B18E781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A9E60C2-5D0D-E868-FFFE-4CEC2B5A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501FF42-4F10-8499-8FEA-372245A7C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07883F1-3B9B-9B77-1DC6-97FD79867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164" y="1305703"/>
            <a:ext cx="9216000" cy="73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5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A123F-2DC7-422C-F985-FB4406D5D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6AFAA0-21C3-31FE-DFC9-CA87DE2B93C1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B505A8-C7EA-A3DB-7DEF-B64BEEC08520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9430B8A4-4BFD-1DAB-9185-797361B63155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0E3983A5-E30F-32EB-EBF2-2E334CCA0387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F1D0E-4C20-7BB9-E226-8CAFE8B8C756}"/>
              </a:ext>
            </a:extLst>
          </p:cNvPr>
          <p:cNvSpPr txBox="1"/>
          <p:nvPr/>
        </p:nvSpPr>
        <p:spPr>
          <a:xfrm>
            <a:off x="1079495" y="173586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A71112-806E-13AB-4707-07798F774E24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939314F-24E4-7DD3-5E10-0C7A0926F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0CC5D33-CFD2-EC4B-B979-76170F8C2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48718F-DF8C-8C84-D5A1-D494DEBCD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108" y="1356382"/>
            <a:ext cx="9216000" cy="70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8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8562-014C-4BC0-6EB8-7A68B2358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9DF83F-1502-81AA-C2CC-568E0DE44133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3B2772-B5EF-F0B6-0345-B6E9956CEBA9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927CF90E-6FC5-6EA8-BA3A-01EE113E4BAF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D33AE6C3-01B2-E8C7-C103-A1A397A48EF5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13D0-55A1-9822-89C9-09B765793944}"/>
              </a:ext>
            </a:extLst>
          </p:cNvPr>
          <p:cNvSpPr txBox="1"/>
          <p:nvPr/>
        </p:nvSpPr>
        <p:spPr>
          <a:xfrm>
            <a:off x="1506215" y="1073954"/>
            <a:ext cx="151756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D3DE3D-98C9-0AA5-FBAF-D23F9F84E846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2497F49-A6AC-DE2A-CBBE-10DCE333A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0BA8658-5091-B74F-B1EA-1CF1DBAF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D94416-CA56-0FAA-6C74-626AE2983AA8}"/>
              </a:ext>
            </a:extLst>
          </p:cNvPr>
          <p:cNvSpPr txBox="1"/>
          <p:nvPr/>
        </p:nvSpPr>
        <p:spPr>
          <a:xfrm>
            <a:off x="1259614" y="1616924"/>
            <a:ext cx="14828971" cy="652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00460">
              <a:lnSpc>
                <a:spcPct val="107000"/>
              </a:lnSpc>
            </a:pPr>
            <a:r>
              <a:rPr lang="fr-FR" sz="2800" b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 : </a:t>
            </a:r>
          </a:p>
          <a:p>
            <a:pPr algn="just" defTabSz="1300460">
              <a:lnSpc>
                <a:spcPct val="107000"/>
              </a:lnSpc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existe des </a:t>
            </a:r>
            <a:r>
              <a:rPr lang="fr-FR" sz="2800" b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risques de sous-production et de surproduction</a:t>
            </a: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Les deux coûtent cher.</a:t>
            </a: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existe toujours des </a:t>
            </a:r>
            <a:r>
              <a:rPr lang="fr-FR" sz="2800" b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incertitudes profondes </a:t>
            </a: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les prévisions, notamment sur la demande (aujourd’hui sur les véhicules électriques, l’hydrogène, la réindustrialisation…). </a:t>
            </a: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risque de surproduction pourrait amener à se payer « deux parcs utilisés à moitié ». </a:t>
            </a: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serait avantageux de revoir à la baisse </a:t>
            </a:r>
            <a:r>
              <a:rPr lang="fr-FR" sz="2800" b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fil de l’eau le développement de l’offre </a:t>
            </a: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s’il s’avère que la demande ne suit pas. Une fois que les appels d’offre auront été lancés, ce sera trop tard. </a:t>
            </a: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7672" indent="-487672" algn="just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« </a:t>
            </a:r>
            <a:r>
              <a:rPr lang="fr-FR" sz="2800" i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 for 55</a:t>
            </a: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 n’aura probablement pas lieu. Il est sans doute intéressant de rester agile par rapport à cela. </a:t>
            </a:r>
          </a:p>
        </p:txBody>
      </p:sp>
    </p:spTree>
    <p:extLst>
      <p:ext uri="{BB962C8B-B14F-4D97-AF65-F5344CB8AC3E}">
        <p14:creationId xmlns:p14="http://schemas.microsoft.com/office/powerpoint/2010/main" val="3874749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1E413EA-8F98-D557-1B98-6BB45DC4A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8E3CEC-E539-00BD-40B3-D772AD2F45ED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E32B78-321A-EDF2-6814-2C2EB6879912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2C2036-4ECB-8AFA-DAE3-5D54C9F438F1}"/>
              </a:ext>
            </a:extLst>
          </p:cNvPr>
          <p:cNvCxnSpPr>
            <a:cxnSpLocks/>
          </p:cNvCxnSpPr>
          <p:nvPr/>
        </p:nvCxnSpPr>
        <p:spPr>
          <a:xfrm>
            <a:off x="5168900" y="633984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41F24F-ADC9-A1AF-5112-F8A30962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000" b="1" i="0" u="none" strike="noStrike" kern="0" cap="none" spc="3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Avenir Black"/>
                <a:ea typeface="+mj-ea"/>
              </a:rPr>
              <a:t>I</a:t>
            </a:r>
            <a:r>
              <a:rPr lang="en-US" b="1" kern="0" spc="30">
                <a:latin typeface="Avenir Black"/>
              </a:rPr>
              <a:t>NTERVENTION</a:t>
            </a:r>
            <a:endParaRPr lang="en-US"/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A04ECA75-71BA-A121-A67A-8F1E33F360A2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46CB4FB5-5BE2-B0FE-AFC0-31882C7C594D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C4753-C48D-81B0-C77D-68B4E39D8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11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083CA7A-F523-CAE5-39EE-1D43A9A7F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D19D5A-E5CF-7880-5FB0-F41F1C3BF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2245" y="1583985"/>
            <a:ext cx="9879035" cy="13542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-1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Prix</a:t>
            </a:r>
            <a:r>
              <a:rPr kumimoji="0" lang="fr-FR" sz="4400" b="1" i="0" u="none" strike="noStrike" kern="1200" cap="none" spc="-1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l’électricité :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-1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faut-il craindre ?</a:t>
            </a: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1638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defRPr/>
            </a:pPr>
            <a:endParaRPr kumimoji="0" lang="fr-FR" sz="4400" u="none" strike="noStrike" kern="1200" cap="none" spc="-10" normalizeH="0" baseline="0" noProof="0">
              <a:ln>
                <a:noFill/>
              </a:ln>
              <a:solidFill>
                <a:srgbClr val="153E6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>
              <a:solidFill>
                <a:srgbClr val="1638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190F422-613F-FC21-E3D7-3B80062C0733}"/>
              </a:ext>
            </a:extLst>
          </p:cNvPr>
          <p:cNvSpPr txBox="1">
            <a:spLocks/>
          </p:cNvSpPr>
          <p:nvPr/>
        </p:nvSpPr>
        <p:spPr>
          <a:xfrm>
            <a:off x="4907898" y="7404140"/>
            <a:ext cx="8189907" cy="4099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53E6F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Jacques </a:t>
            </a:r>
            <a:r>
              <a:rPr lang="en-US" sz="40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Percebois</a:t>
            </a:r>
            <a:endParaRPr lang="en-US" sz="4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Professeur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émérite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32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l’université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Montpellier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F64283F-4BCC-35F6-D296-0016213E8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0" r="28610"/>
          <a:stretch/>
        </p:blipFill>
        <p:spPr>
          <a:xfrm>
            <a:off x="7288426" y="3346974"/>
            <a:ext cx="3406675" cy="398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577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DE7B2-FAFB-74DA-C9A0-31F2EE8D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10095D-D681-18A4-D937-98698E0AE1AE}"/>
              </a:ext>
            </a:extLst>
          </p:cNvPr>
          <p:cNvSpPr/>
          <p:nvPr/>
        </p:nvSpPr>
        <p:spPr>
          <a:xfrm>
            <a:off x="9817875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137E8B-A2C3-DE03-D21E-C7AA3BB0F712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321F436C-D3BD-1CA6-6E42-2E12E50C2465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1EE4BDAD-641D-9FC1-6DE4-F11573124244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EE2563-7932-9B7F-3735-297F474B989F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1950B-8F33-ECCF-A6F9-5CD470335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720C1A5-3845-E805-5FB5-B2B6AA63F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1815502-4E29-EBEF-AFE7-DAA015CBACD6}"/>
              </a:ext>
            </a:extLst>
          </p:cNvPr>
          <p:cNvSpPr txBox="1"/>
          <p:nvPr/>
        </p:nvSpPr>
        <p:spPr>
          <a:xfrm>
            <a:off x="1193089" y="3328130"/>
            <a:ext cx="10039165" cy="46821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1300460">
              <a:lnSpc>
                <a:spcPct val="107000"/>
              </a:lnSpc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1300460">
              <a:lnSpc>
                <a:spcPct val="107000"/>
              </a:lnSpc>
              <a:buFont typeface="Arial"/>
              <a:buChar char="•"/>
            </a:pP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coût de fourniture: volatilité et prix négatifs , effets d’éviction, à qui la faute? Quelles solutions?</a:t>
            </a:r>
          </a:p>
          <a:p>
            <a:pPr marL="457200" indent="-457200" defTabSz="1300460">
              <a:lnSpc>
                <a:spcPct val="107000"/>
              </a:lnSpc>
              <a:buFont typeface="Arial"/>
              <a:buChar char="•"/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1300460">
              <a:lnSpc>
                <a:spcPct val="107000"/>
              </a:lnSpc>
              <a:buFont typeface="Arial"/>
              <a:buChar char="•"/>
            </a:pP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tarifs d’accès aux réseaux: le problème des </a:t>
            </a:r>
            <a:r>
              <a:rPr lang="fr-FR" sz="2800" err="1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loop</a:t>
            </a: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flows liés aux renouvelables</a:t>
            </a:r>
          </a:p>
          <a:p>
            <a:pPr marL="457200" indent="-457200" defTabSz="1300460">
              <a:lnSpc>
                <a:spcPct val="107000"/>
              </a:lnSpc>
              <a:buFont typeface="Arial"/>
              <a:buChar char="•"/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1300460">
              <a:lnSpc>
                <a:spcPct val="107000"/>
              </a:lnSpc>
              <a:buFont typeface="Arial"/>
              <a:buChar char="•"/>
            </a:pPr>
            <a:r>
              <a:rPr lang="fr-FR" sz="280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taxes: le problème d’une fiscalité excessive liée historiquement à des subventions aux renouvelables?</a:t>
            </a:r>
          </a:p>
          <a:p>
            <a:pPr marL="487045" indent="-487045" defTabSz="130046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800">
              <a:solidFill>
                <a:srgbClr val="15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2737-A33A-D91D-771D-40C1DA30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926" y="1708967"/>
            <a:ext cx="15613380" cy="762765"/>
          </a:xfrm>
        </p:spPr>
        <p:txBody>
          <a:bodyPr>
            <a:noAutofit/>
          </a:bodyPr>
          <a:lstStyle/>
          <a:p>
            <a:r>
              <a:rPr lang="fr-FR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Chaque composante du prix de l’électricité est concernée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1B4705D-80D3-8319-054D-6593B9D23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3577" b="32733"/>
          <a:stretch/>
        </p:blipFill>
        <p:spPr>
          <a:xfrm>
            <a:off x="10437077" y="3750448"/>
            <a:ext cx="5718034" cy="38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28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F5799-5F72-B2FD-412A-BB2F5C21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D94E7A-531A-3C5C-2219-823A5503C137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0240F4-9C8C-5A49-5B1F-56E23489E4FE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B7CD9C03-DFDC-71F2-55A7-AE35706C9623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F8681AA8-9A85-C61C-EFBC-30D640EC7E88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6ACC8-F154-D33B-A5CA-56C15EE9A370}"/>
              </a:ext>
            </a:extLst>
          </p:cNvPr>
          <p:cNvSpPr txBox="1"/>
          <p:nvPr/>
        </p:nvSpPr>
        <p:spPr>
          <a:xfrm>
            <a:off x="1822048" y="1192362"/>
            <a:ext cx="1004968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000" b="1">
              <a:latin typeface="Aptos"/>
            </a:endParaRPr>
          </a:p>
          <a:p>
            <a:pPr algn="ctr"/>
            <a:endParaRPr lang="fr-FR" sz="3000" b="1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148E0C-CB4E-D761-D4D7-B445F3C4C93A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3397E91-E53F-7D2C-2F34-18523453F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2222545-2BB9-156C-AF27-9C9AF6097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4A350017-44B1-02FD-FE75-A3002A93D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l="28521" t="32452" r="29416" b="19819"/>
          <a:stretch/>
        </p:blipFill>
        <p:spPr>
          <a:xfrm>
            <a:off x="2702729" y="2462193"/>
            <a:ext cx="10262518" cy="6468532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54C5F37-573E-C481-53C6-E3B46CF2DBAF}"/>
              </a:ext>
            </a:extLst>
          </p:cNvPr>
          <p:cNvSpPr txBox="1">
            <a:spLocks/>
          </p:cNvSpPr>
          <p:nvPr/>
        </p:nvSpPr>
        <p:spPr>
          <a:xfrm>
            <a:off x="2064726" y="1150742"/>
            <a:ext cx="11537596" cy="1311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3E6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 commerciaux, flux de transit et flux en boucle (</a:t>
            </a:r>
            <a:r>
              <a:rPr lang="fr-FR" b="1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loop</a:t>
            </a:r>
            <a:r>
              <a:rPr lang="fr-FR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flows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fr-FR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95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</a:t>
            </a:r>
            <a:r>
              <a:rPr lang="fr-FR" sz="195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Percebois</a:t>
            </a:r>
            <a:r>
              <a:rPr lang="fr-FR" sz="195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-Pommeret, Revue de l’Energie, 2025</a:t>
            </a:r>
          </a:p>
        </p:txBody>
      </p:sp>
    </p:spTree>
    <p:extLst>
      <p:ext uri="{BB962C8B-B14F-4D97-AF65-F5344CB8AC3E}">
        <p14:creationId xmlns:p14="http://schemas.microsoft.com/office/powerpoint/2010/main" val="3925258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20CFE-1812-E5B5-A0A3-709B7325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87A41C-04F3-D710-88DE-34F07F5591CB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A4AE3D-D3D3-8219-AB08-2B634EFFA075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1DB218D3-2AB5-B6CC-9448-C524A191A6E6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7D4A6389-7341-1F46-EB79-03C5A1A9A129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D08EBC-B216-F43B-DF32-1AF457283151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1424CD2-4A02-1AE7-466A-7F3E136A7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EA15B82-25CB-4850-F648-999AB26C7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F07D852A-25B9-5514-2CC3-8ECBC979F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2" y="2243862"/>
            <a:ext cx="6118140" cy="622499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DE5EA83-DD00-E1BA-8265-EEAE4E3A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112" y="1121290"/>
            <a:ext cx="6434823" cy="861201"/>
          </a:xfrm>
        </p:spPr>
        <p:txBody>
          <a:bodyPr>
            <a:noAutofit/>
          </a:bodyPr>
          <a:lstStyle/>
          <a:p>
            <a:pPr algn="ctr"/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zones de prix de l’électricité</a:t>
            </a:r>
            <a:b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fr-FR" b="1">
                <a:solidFill>
                  <a:srgbClr val="007E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Suède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</a:t>
            </a:r>
            <a:r>
              <a:rPr lang="fr-FR" b="1">
                <a:solidFill>
                  <a:srgbClr val="007E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Norvège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au </a:t>
            </a:r>
            <a:r>
              <a:rPr lang="fr-FR" b="1">
                <a:solidFill>
                  <a:srgbClr val="007E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Danemark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774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2E59D-C022-CED1-23D7-6A90B7087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729233-06FC-BCBF-6A3D-A645A9B697AC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21FC7B-17A8-B8DF-184A-85A5B6B162EF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92E98F15-A253-A835-EFD9-9CF3712436EC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2353BC58-F5A2-B931-C326-BC4B48FBCFD6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1F40B6-716B-F061-EBC3-C5C28AD0EBB6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87B5542-8725-F04B-EFF8-9E1937FC1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8CD0E84-F61A-38E0-9FBF-80459D0B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716CA31-7BB5-A1B7-EBE4-0E6BCCE2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19" y="1707316"/>
            <a:ext cx="9406209" cy="6338968"/>
          </a:xfrm>
        </p:spPr>
      </p:pic>
    </p:spTree>
    <p:extLst>
      <p:ext uri="{BB962C8B-B14F-4D97-AF65-F5344CB8AC3E}">
        <p14:creationId xmlns:p14="http://schemas.microsoft.com/office/powerpoint/2010/main" val="3696386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B05BB-A090-7AA4-D6F0-2DC7E12D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0D3422-CF7C-D145-F61B-B73179B5ACE6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FF2F66-D470-E1B2-D9CA-51AA0054DBBD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7">
            <a:extLst>
              <a:ext uri="{FF2B5EF4-FFF2-40B4-BE49-F238E27FC236}">
                <a16:creationId xmlns:a16="http://schemas.microsoft.com/office/drawing/2014/main" id="{F2FC865B-96B8-8112-78DC-71B534821F2A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78578-33FB-2A7A-5F54-305E7D27A9F8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360E8D5-EE02-6784-1FC8-B996ACD6C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0F304A7-A555-586F-E8AF-AAFFC628B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756408-5680-D9CA-5D3B-928AB2F6D1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99" t="41366" r="65213" b="9313"/>
          <a:stretch/>
        </p:blipFill>
        <p:spPr>
          <a:xfrm>
            <a:off x="5273487" y="1347116"/>
            <a:ext cx="5657195" cy="7033678"/>
          </a:xfrm>
          <a:prstGeom prst="rect">
            <a:avLst/>
          </a:prstGeom>
        </p:spPr>
      </p:pic>
      <p:sp>
        <p:nvSpPr>
          <p:cNvPr id="2" name="object 26">
            <a:extLst>
              <a:ext uri="{FF2B5EF4-FFF2-40B4-BE49-F238E27FC236}">
                <a16:creationId xmlns:a16="http://schemas.microsoft.com/office/drawing/2014/main" id="{8BAE7641-8D29-0FA6-046D-B0B7C822052A}"/>
              </a:ext>
            </a:extLst>
          </p:cNvPr>
          <p:cNvSpPr txBox="1">
            <a:spLocks/>
          </p:cNvSpPr>
          <p:nvPr/>
        </p:nvSpPr>
        <p:spPr>
          <a:xfrm>
            <a:off x="460555" y="9203936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</p:spTree>
    <p:extLst>
      <p:ext uri="{BB962C8B-B14F-4D97-AF65-F5344CB8AC3E}">
        <p14:creationId xmlns:p14="http://schemas.microsoft.com/office/powerpoint/2010/main" val="2051181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4FAE5-8678-06E1-0CBC-4647C4451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28EE2D-6F92-FCF3-56E6-C2E19374800B}"/>
              </a:ext>
            </a:extLst>
          </p:cNvPr>
          <p:cNvSpPr/>
          <p:nvPr/>
        </p:nvSpPr>
        <p:spPr>
          <a:xfrm>
            <a:off x="9969500" y="0"/>
            <a:ext cx="7378700" cy="9753600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B5DBC8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EBFC0-F063-AB6A-9F4A-C09C7EE6530C}"/>
              </a:ext>
            </a:extLst>
          </p:cNvPr>
          <p:cNvSpPr/>
          <p:nvPr/>
        </p:nvSpPr>
        <p:spPr>
          <a:xfrm>
            <a:off x="0" y="9019308"/>
            <a:ext cx="17348200" cy="734291"/>
          </a:xfrm>
          <a:prstGeom prst="rect">
            <a:avLst/>
          </a:prstGeom>
          <a:gradFill flip="none" rotWithShape="1">
            <a:gsLst>
              <a:gs pos="0">
                <a:srgbClr val="CBE5E2"/>
              </a:gs>
              <a:gs pos="28000">
                <a:srgbClr val="FEFFFF"/>
              </a:gs>
            </a:gsLst>
            <a:lin ang="10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1F41A7-09F1-411B-54DC-2D4E2BB05C03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4592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401D22-A8DC-F170-85A6-F5BB1788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0365"/>
            <a:ext cx="4486637" cy="610869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Avenir Black"/>
                <a:ea typeface="+mn-ea"/>
                <a:cs typeface="Avenir Black"/>
              </a:rPr>
              <a:t>TABLE-RONDE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342BD9-FBD9-7B00-F10C-CF69BC5E0F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705" y="5320881"/>
            <a:ext cx="15382789" cy="17557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gradFill flip="none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solution alternative </a:t>
            </a:r>
            <a:br>
              <a:rPr kumimoji="0" lang="fr-FR" sz="6000" b="1" i="0" u="none" strike="noStrike" kern="1200" cap="none" spc="0" normalizeH="0" baseline="0" noProof="0">
                <a:ln>
                  <a:noFill/>
                </a:ln>
                <a:gradFill flip="none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gradFill flip="none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projet de PPE ? </a:t>
            </a:r>
            <a:endParaRPr kumimoji="0" lang="fr-FR" sz="6000" b="1" i="0" u="none" strike="noStrike" kern="0" cap="none" spc="40" normalizeH="0" baseline="0" noProof="0">
              <a:ln>
                <a:noFill/>
              </a:ln>
              <a:gradFill flip="none">
                <a:gsLst>
                  <a:gs pos="12000">
                    <a:srgbClr val="0A3568"/>
                  </a:gs>
                  <a:gs pos="94000">
                    <a:srgbClr val="007E81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498049B6-F051-612F-28F3-294295E54EEA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06D45354-A7EA-453F-D74B-ED2C59821EC7}"/>
              </a:ext>
            </a:extLst>
          </p:cNvPr>
          <p:cNvCxnSpPr>
            <a:cxnSpLocks/>
          </p:cNvCxnSpPr>
          <p:nvPr/>
        </p:nvCxnSpPr>
        <p:spPr>
          <a:xfrm>
            <a:off x="5168900" y="633984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04A3F29-30B0-5503-77CA-9F2D255C9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16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5421678-EC56-FE4F-AA18-DA63FADFB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sp>
        <p:nvSpPr>
          <p:cNvPr id="17" name="object 26">
            <a:extLst>
              <a:ext uri="{FF2B5EF4-FFF2-40B4-BE49-F238E27FC236}">
                <a16:creationId xmlns:a16="http://schemas.microsoft.com/office/drawing/2014/main" id="{34552CC9-2E06-2D8D-193E-5E03B7594A41}"/>
              </a:ext>
            </a:extLst>
          </p:cNvPr>
          <p:cNvSpPr txBox="1">
            <a:spLocks/>
          </p:cNvSpPr>
          <p:nvPr/>
        </p:nvSpPr>
        <p:spPr>
          <a:xfrm>
            <a:off x="460555" y="9203936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</p:spTree>
    <p:extLst>
      <p:ext uri="{BB962C8B-B14F-4D97-AF65-F5344CB8AC3E}">
        <p14:creationId xmlns:p14="http://schemas.microsoft.com/office/powerpoint/2010/main" val="92018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35B1-5DE3-B99B-6CF5-AF93A7D04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96A78C-F0A6-79B3-5A3E-196942028A06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DB9FA7-D1ED-064E-FD7D-C3D5B7F3C6FD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068952-1C69-EB96-6285-9CB3CEA1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32" y="425269"/>
            <a:ext cx="6951664" cy="610869"/>
          </a:xfrm>
        </p:spPr>
        <p:txBody>
          <a:bodyPr/>
          <a:lstStyle/>
          <a:p>
            <a:r>
              <a:rPr kumimoji="0" lang="en-US" sz="3000" b="1" i="0" u="none" strike="noStrike" kern="0" cap="none" spc="3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Avenir Black"/>
                <a:ea typeface="+mj-ea"/>
              </a:rPr>
              <a:t>I</a:t>
            </a:r>
            <a:r>
              <a:rPr lang="en-US" b="1" kern="0" spc="30">
                <a:latin typeface="Avenir Black"/>
              </a:rPr>
              <a:t>NTERVENTION</a:t>
            </a:r>
            <a:endParaRPr lang="en-US"/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95EF4C6C-40BF-F400-43C7-5E1E24633F06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4524A71F-1D2F-D835-69D5-7731894F5499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87447F2-BBB5-5B13-4F8B-C32B9F0038F5}"/>
              </a:ext>
            </a:extLst>
          </p:cNvPr>
          <p:cNvSpPr txBox="1">
            <a:spLocks/>
          </p:cNvSpPr>
          <p:nvPr/>
        </p:nvSpPr>
        <p:spPr>
          <a:xfrm>
            <a:off x="5569336" y="7779499"/>
            <a:ext cx="4528369" cy="1603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53E6F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000" b="1">
                <a:latin typeface="Avenir Book"/>
                <a:cs typeface="Avenir Book"/>
              </a:rPr>
              <a:t>Xavier Moreno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i="1" err="1">
                <a:latin typeface="Avenir Book"/>
              </a:rPr>
              <a:t>Président</a:t>
            </a:r>
            <a:r>
              <a:rPr lang="en-US" sz="3200" i="1">
                <a:latin typeface="Avenir Book"/>
              </a:rPr>
              <a:t> du </a:t>
            </a:r>
            <a:r>
              <a:rPr lang="en-US" sz="3200" i="1" err="1">
                <a:latin typeface="Avenir Book"/>
              </a:rPr>
              <a:t>Cérémé</a:t>
            </a:r>
            <a:endParaRPr lang="en-US" sz="3200" i="1">
              <a:latin typeface="Avenir Book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1AED86E-B6EC-3C0F-B91E-07FC53E64166}"/>
              </a:ext>
            </a:extLst>
          </p:cNvPr>
          <p:cNvSpPr txBox="1">
            <a:spLocks/>
          </p:cNvSpPr>
          <p:nvPr/>
        </p:nvSpPr>
        <p:spPr>
          <a:xfrm>
            <a:off x="2520533" y="1406721"/>
            <a:ext cx="10625980" cy="4302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7E8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4400">
                <a:solidFill>
                  <a:srgbClr val="163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projet de</a:t>
            </a:r>
            <a:r>
              <a:rPr lang="fr-FR" sz="4400" b="1">
                <a:solidFill>
                  <a:srgbClr val="163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programmation pluriannuelle de l’énergie</a:t>
            </a:r>
            <a:r>
              <a:rPr lang="fr-FR" sz="4400">
                <a:solidFill>
                  <a:srgbClr val="163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 </a:t>
            </a:r>
            <a:r>
              <a:rPr lang="fr-FR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inefficace</a:t>
            </a:r>
            <a:r>
              <a:rPr lang="fr-FR" sz="4400" b="1">
                <a:solidFill>
                  <a:srgbClr val="163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400">
                <a:solidFill>
                  <a:srgbClr val="163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la décarbonation et </a:t>
            </a:r>
            <a:r>
              <a:rPr lang="fr-FR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coûteux</a:t>
            </a:r>
            <a:r>
              <a:rPr lang="fr-FR" sz="4400">
                <a:solidFill>
                  <a:srgbClr val="163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l’Etat et les Français</a:t>
            </a:r>
            <a:endParaRPr lang="fr-FR" sz="4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buFontTx/>
              <a:buNone/>
              <a:defRPr/>
            </a:pPr>
            <a:endParaRPr lang="fr-FR" sz="4400">
              <a:solidFill>
                <a:srgbClr val="1638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F1379-5883-D4C7-0993-2A390DBB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00" t="6515" r="13073" b="18567"/>
          <a:stretch/>
        </p:blipFill>
        <p:spPr>
          <a:xfrm>
            <a:off x="6130184" y="3718634"/>
            <a:ext cx="3406675" cy="398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E82F99-B598-67FC-388E-0AA27E50C17C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30875-5E96-A757-6114-92DADD368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13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92E8823-5522-1380-0AF7-7107380F3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9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89522-3AC4-0F7D-443B-F61C82AF1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FC2F79-59F9-1C80-8C07-7F3C20EABA16}"/>
              </a:ext>
            </a:extLst>
          </p:cNvPr>
          <p:cNvSpPr/>
          <p:nvPr/>
        </p:nvSpPr>
        <p:spPr>
          <a:xfrm>
            <a:off x="9969500" y="0"/>
            <a:ext cx="7378700" cy="9753600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B5DBC8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07490-F637-9C3A-C325-3E94023AE422}"/>
              </a:ext>
            </a:extLst>
          </p:cNvPr>
          <p:cNvSpPr/>
          <p:nvPr/>
        </p:nvSpPr>
        <p:spPr>
          <a:xfrm>
            <a:off x="0" y="9019308"/>
            <a:ext cx="17348200" cy="734291"/>
          </a:xfrm>
          <a:prstGeom prst="rect">
            <a:avLst/>
          </a:prstGeom>
          <a:gradFill flip="none" rotWithShape="1">
            <a:gsLst>
              <a:gs pos="0">
                <a:srgbClr val="CBE5E2"/>
              </a:gs>
              <a:gs pos="28000">
                <a:srgbClr val="FEFFFF"/>
              </a:gs>
            </a:gsLst>
            <a:lin ang="10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D8DBEB-484C-B23B-08E0-238D5A29A553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4592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EB6BFF6-3226-7219-EA79-20796DAE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0365"/>
            <a:ext cx="4486637" cy="61086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Avenir Black"/>
                <a:ea typeface="+mn-ea"/>
                <a:cs typeface="Avenir Black"/>
              </a:rPr>
              <a:t>TABLE-RONDE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Avenir Black"/>
                <a:ea typeface="+mn-ea"/>
                <a:cs typeface="Avenir Black"/>
              </a:rPr>
            </a:br>
            <a:r>
              <a:rPr kumimoji="0" lang="fr-FR" sz="1500" b="1" i="1" u="none" strike="noStrike" kern="1200" cap="none" spc="0" normalizeH="0" baseline="0" noProof="0">
                <a:ln>
                  <a:noFill/>
                </a:ln>
                <a:gradFill flip="none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solution alternative au projet de PPE ?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17E6C-8DDF-C2B8-0B3E-BEC6B177C6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50" y="2019617"/>
            <a:ext cx="8656084" cy="5943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3200" b="1">
                <a:effectLst/>
                <a:ea typeface="Times New Roman" panose="02020603050405020304" pitchFamily="18" charset="0"/>
                <a:cs typeface="Times New Roman"/>
              </a:rPr>
              <a:t>Olga </a:t>
            </a:r>
            <a:r>
              <a:rPr lang="fr-FR" sz="3200" b="1" err="1">
                <a:effectLst/>
                <a:ea typeface="Times New Roman" panose="02020603050405020304" pitchFamily="18" charset="0"/>
                <a:cs typeface="Times New Roman"/>
              </a:rPr>
              <a:t>Givernet</a:t>
            </a:r>
            <a:br>
              <a:rPr lang="fr-FR" sz="2400" b="1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i="1">
                <a:ea typeface="Calibri Light" panose="020F0302020204030204" pitchFamily="34" charset="0"/>
                <a:cs typeface="Times New Roman"/>
              </a:rPr>
              <a:t>Députée Renaissance de la 3</a:t>
            </a:r>
            <a:r>
              <a:rPr lang="fr-FR" i="1" baseline="30000">
                <a:ea typeface="Calibri Light" panose="020F0302020204030204" pitchFamily="34" charset="0"/>
                <a:cs typeface="Times New Roman"/>
              </a:rPr>
              <a:t>e</a:t>
            </a:r>
            <a:r>
              <a:rPr lang="fr-FR" i="1">
                <a:ea typeface="Calibri Light" panose="020F0302020204030204" pitchFamily="34" charset="0"/>
                <a:cs typeface="Times New Roman"/>
              </a:rPr>
              <a:t> circonscription de l’Ain</a:t>
            </a:r>
            <a:br>
              <a:rPr lang="fr-FR" i="1">
                <a:ea typeface="Calibri Light" panose="020F0302020204030204" pitchFamily="34" charset="0"/>
                <a:cs typeface="Times New Roman"/>
              </a:rPr>
            </a:br>
            <a:r>
              <a:rPr lang="fr-FR" i="1">
                <a:ea typeface="Calibri Light" panose="020F0302020204030204" pitchFamily="34" charset="0"/>
                <a:cs typeface="Times New Roman"/>
              </a:rPr>
              <a:t>Ancienne Ministre déléguée chargée de l’Energie</a:t>
            </a:r>
            <a:endParaRPr lang="en-US" i="1">
              <a:ea typeface="Calibri Light" panose="020F0302020204030204" pitchFamily="34" charset="0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3200" b="1">
                <a:ea typeface="Times New Roman" panose="02020603050405020304" pitchFamily="18" charset="0"/>
                <a:cs typeface="Times New Roman"/>
              </a:rPr>
              <a:t>Vincent</a:t>
            </a:r>
            <a:r>
              <a:rPr lang="fr-FR" sz="3200" b="1">
                <a:ea typeface="+mj-lt"/>
                <a:cs typeface="+mj-lt"/>
              </a:rPr>
              <a:t> Delahaye</a:t>
            </a:r>
            <a:br>
              <a:rPr lang="fr-FR" sz="2400" b="1">
                <a:ea typeface="+mj-lt"/>
                <a:cs typeface="+mj-lt"/>
              </a:rPr>
            </a:br>
            <a:r>
              <a:rPr lang="fr-FR" i="1">
                <a:ea typeface="+mj-lt"/>
                <a:cs typeface="+mj-lt"/>
              </a:rPr>
              <a:t>Sénateur Union Centriste de l'Essonne</a:t>
            </a:r>
            <a:br>
              <a:rPr lang="fr-FR" i="1">
                <a:ea typeface="+mj-lt"/>
                <a:cs typeface="+mj-lt"/>
              </a:rPr>
            </a:br>
            <a:r>
              <a:rPr lang="fr-FR" i="1">
                <a:ea typeface="+mj-lt"/>
                <a:cs typeface="+mj-lt"/>
              </a:rPr>
              <a:t>Rapporteur de la commission </a:t>
            </a:r>
            <a:r>
              <a:rPr lang="en-US" i="1" err="1">
                <a:ea typeface="+mj-lt"/>
                <a:cs typeface="+mj-lt"/>
              </a:rPr>
              <a:t>d’enquête</a:t>
            </a:r>
            <a:r>
              <a:rPr lang="en-US" i="1">
                <a:ea typeface="+mj-lt"/>
                <a:cs typeface="+mj-lt"/>
              </a:rPr>
              <a:t> </a:t>
            </a:r>
            <a:r>
              <a:rPr lang="en-US" i="1" err="1">
                <a:ea typeface="+mj-lt"/>
                <a:cs typeface="+mj-lt"/>
              </a:rPr>
              <a:t>portant</a:t>
            </a:r>
            <a:r>
              <a:rPr lang="en-US" i="1">
                <a:ea typeface="+mj-lt"/>
                <a:cs typeface="+mj-lt"/>
              </a:rPr>
              <a:t> sur la production, la </a:t>
            </a:r>
            <a:r>
              <a:rPr lang="en-US" i="1" err="1">
                <a:ea typeface="+mj-lt"/>
                <a:cs typeface="+mj-lt"/>
              </a:rPr>
              <a:t>consommation</a:t>
            </a:r>
            <a:r>
              <a:rPr lang="en-US" i="1">
                <a:ea typeface="+mj-lt"/>
                <a:cs typeface="+mj-lt"/>
              </a:rPr>
              <a:t> et le prix de </a:t>
            </a:r>
            <a:r>
              <a:rPr lang="en-US" i="1" err="1">
                <a:ea typeface="+mj-lt"/>
                <a:cs typeface="+mj-lt"/>
              </a:rPr>
              <a:t>l’électricité</a:t>
            </a:r>
            <a:r>
              <a:rPr lang="en-US" i="1">
                <a:ea typeface="+mj-lt"/>
                <a:cs typeface="+mj-lt"/>
              </a:rPr>
              <a:t> aux horizons 2035 et 2050</a:t>
            </a:r>
            <a:endParaRPr lang="en-US" i="1">
              <a:ea typeface="+mj-lt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3200" b="1">
                <a:effectLst/>
                <a:ea typeface="Times New Roman" panose="02020603050405020304" pitchFamily="18" charset="0"/>
                <a:cs typeface="Times New Roman"/>
              </a:rPr>
              <a:t>Hervé </a:t>
            </a:r>
            <a:r>
              <a:rPr lang="fr-FR" sz="3200" b="1">
                <a:ea typeface="Times New Roman" panose="02020603050405020304" pitchFamily="18" charset="0"/>
                <a:cs typeface="Times New Roman"/>
              </a:rPr>
              <a:t>Machenaud</a:t>
            </a:r>
            <a:br>
              <a:rPr lang="fr-FR" sz="3200" b="1">
                <a:ea typeface="Times New Roman" panose="02020603050405020304" pitchFamily="18" charset="0"/>
                <a:cs typeface="Times New Roman"/>
              </a:rPr>
            </a:br>
            <a:r>
              <a:rPr lang="fr-FR" i="1">
                <a:ea typeface="Times New Roman" panose="02020603050405020304" pitchFamily="18" charset="0"/>
                <a:cs typeface="Times New Roman"/>
              </a:rPr>
              <a:t>Ancien</a:t>
            </a:r>
            <a:r>
              <a:rPr lang="fr-FR" i="1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i="1">
                <a:ea typeface="Times New Roman" panose="02020603050405020304" pitchFamily="18" charset="0"/>
                <a:cs typeface="Times New Roman"/>
              </a:rPr>
              <a:t>directeur exécutif du groupe EDF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3200" b="1">
                <a:ea typeface="Times New Roman" panose="02020603050405020304" pitchFamily="18" charset="0"/>
                <a:cs typeface="Times New Roman"/>
              </a:rPr>
              <a:t>Francois</a:t>
            </a:r>
            <a:r>
              <a:rPr lang="fr-FR" sz="3200" b="1">
                <a:effectLst/>
                <a:ea typeface="Times New Roman" panose="02020603050405020304" pitchFamily="18" charset="0"/>
                <a:cs typeface="Times New Roman"/>
              </a:rPr>
              <a:t> Goulard</a:t>
            </a:r>
            <a:br>
              <a:rPr lang="fr-FR" sz="24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i="1">
                <a:effectLst/>
                <a:ea typeface="Times New Roman" panose="02020603050405020304" pitchFamily="18" charset="0"/>
                <a:cs typeface="Times New Roman"/>
              </a:rPr>
              <a:t>Ancien ministre délégué à l'Enseignement supérieur et à la </a:t>
            </a:r>
            <a:r>
              <a:rPr lang="fr-FR" i="1">
                <a:ea typeface="Times New Roman" panose="02020603050405020304" pitchFamily="18" charset="0"/>
                <a:cs typeface="Times New Roman"/>
              </a:rPr>
              <a:t>Recherche</a:t>
            </a:r>
            <a:endParaRPr lang="en-US" i="1"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3200" b="1">
                <a:ea typeface="Times New Roman" panose="02020603050405020304" pitchFamily="18" charset="0"/>
                <a:cs typeface="Times New Roman"/>
              </a:rPr>
              <a:t>Jean-Pierre</a:t>
            </a:r>
            <a:r>
              <a:rPr lang="fr-FR" sz="3200" b="1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3200" b="1" err="1">
                <a:effectLst/>
                <a:ea typeface="Times New Roman" panose="02020603050405020304" pitchFamily="18" charset="0"/>
                <a:cs typeface="Times New Roman"/>
              </a:rPr>
              <a:t>Pervès</a:t>
            </a:r>
            <a:br>
              <a:rPr lang="fr-FR" sz="24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i="1">
                <a:effectLst/>
                <a:ea typeface="Times New Roman" panose="02020603050405020304" pitchFamily="18" charset="0"/>
                <a:cs typeface="Times New Roman"/>
              </a:rPr>
              <a:t>Ancien président du CEA et de la Société française d'énergie nucléaire (SFEN)</a:t>
            </a:r>
            <a:br>
              <a:rPr lang="fr-FR" sz="24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400" b="1">
                <a:effectLst/>
                <a:ea typeface="Times New Roman" panose="02020603050405020304" pitchFamily="18" charset="0"/>
              </a:rPr>
            </a:br>
            <a:endParaRPr lang="en-US" i="1"/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CBCA341B-620A-7CEA-DEF2-491592E70AAA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EA40E60D-17D9-3851-95FF-4BDA1A3AFC82}"/>
              </a:ext>
            </a:extLst>
          </p:cNvPr>
          <p:cNvCxnSpPr>
            <a:cxnSpLocks/>
          </p:cNvCxnSpPr>
          <p:nvPr/>
        </p:nvCxnSpPr>
        <p:spPr>
          <a:xfrm>
            <a:off x="5168900" y="633984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A049C-C6C8-988E-84BE-BF4910DAB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16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F096BDC-36B7-F818-DDBE-94611D619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51B392-11EB-F1BE-E244-460651762F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682" t="5314" r="568" b="-483"/>
          <a:stretch/>
        </p:blipFill>
        <p:spPr>
          <a:xfrm>
            <a:off x="10952370" y="2164028"/>
            <a:ext cx="2161138" cy="25834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D3635-9DA7-BD04-A9E1-50B812E87D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889" t="13928" r="9722" b="16071"/>
          <a:stretch/>
        </p:blipFill>
        <p:spPr>
          <a:xfrm>
            <a:off x="13216187" y="2164795"/>
            <a:ext cx="2164108" cy="25772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511906-4C7F-DA64-7863-350B86968FE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951" t="-132" r="-617" b="9486"/>
          <a:stretch/>
        </p:blipFill>
        <p:spPr>
          <a:xfrm>
            <a:off x="9501619" y="5335306"/>
            <a:ext cx="2163897" cy="25636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3430C8-D778-6FC5-E100-4828428BD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55728" y="5335306"/>
            <a:ext cx="2204977" cy="255960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285C9D-BE38-B1C1-B5EB-43B95E71DF2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237" t="5155" r="751" b="12371"/>
          <a:stretch/>
        </p:blipFill>
        <p:spPr>
          <a:xfrm>
            <a:off x="14211092" y="5339319"/>
            <a:ext cx="2230277" cy="25555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object 26">
            <a:extLst>
              <a:ext uri="{FF2B5EF4-FFF2-40B4-BE49-F238E27FC236}">
                <a16:creationId xmlns:a16="http://schemas.microsoft.com/office/drawing/2014/main" id="{67643534-0280-E17F-6146-B2AB68F33B93}"/>
              </a:ext>
            </a:extLst>
          </p:cNvPr>
          <p:cNvSpPr txBox="1">
            <a:spLocks/>
          </p:cNvSpPr>
          <p:nvPr/>
        </p:nvSpPr>
        <p:spPr>
          <a:xfrm>
            <a:off x="460555" y="9203936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</p:spTree>
    <p:extLst>
      <p:ext uri="{BB962C8B-B14F-4D97-AF65-F5344CB8AC3E}">
        <p14:creationId xmlns:p14="http://schemas.microsoft.com/office/powerpoint/2010/main" val="4108814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6636694B-1680-0930-B0DD-B82606913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A68017-3E92-6702-1B2D-06800D113E83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08BDC2-9FA0-9109-BCBA-AFFD4EF9311B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66CE59-D9FC-55B1-ADB0-7A4D50B97723}"/>
              </a:ext>
            </a:extLst>
          </p:cNvPr>
          <p:cNvCxnSpPr>
            <a:cxnSpLocks/>
          </p:cNvCxnSpPr>
          <p:nvPr/>
        </p:nvCxnSpPr>
        <p:spPr>
          <a:xfrm>
            <a:off x="5168900" y="633984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FB7459-1C78-6332-4879-6C3E76AD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000" b="1" i="0" u="none" strike="noStrike" kern="0" cap="none" spc="30" normalizeH="0" baseline="0" noProof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Avenir Black"/>
                <a:ea typeface="+mj-ea"/>
              </a:rPr>
              <a:t>I</a:t>
            </a:r>
            <a:r>
              <a:rPr lang="en-US" b="1" kern="0" spc="30">
                <a:latin typeface="Avenir Black"/>
              </a:rPr>
              <a:t>NTERVENTION</a:t>
            </a:r>
            <a:endParaRPr lang="en-US"/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C5D65A1B-3220-F20E-3A1E-9006D1C5176D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C0F2FA85-618F-4241-1492-298B828FCCF6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C2BD7-9A5A-634C-D2A2-67EA79EDD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11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681422D-B611-52EC-7189-2DD47615F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FE777ED-DE23-648B-143B-F8EFA4B0AA15}"/>
              </a:ext>
            </a:extLst>
          </p:cNvPr>
          <p:cNvSpPr txBox="1">
            <a:spLocks/>
          </p:cNvSpPr>
          <p:nvPr/>
        </p:nvSpPr>
        <p:spPr>
          <a:xfrm>
            <a:off x="4579146" y="7100118"/>
            <a:ext cx="8189907" cy="4099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53E6F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latin typeface="Calibri"/>
                <a:ea typeface="Calibri"/>
                <a:cs typeface="Calibri"/>
              </a:rPr>
              <a:t>André Merlin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i="1" dirty="0" err="1">
                <a:latin typeface="Calibri"/>
                <a:ea typeface="Calibri"/>
                <a:cs typeface="Calibri"/>
              </a:rPr>
              <a:t>Président-fondateur</a:t>
            </a:r>
            <a:r>
              <a:rPr lang="en-US" sz="3200" i="1" dirty="0">
                <a:latin typeface="Calibri"/>
                <a:ea typeface="Calibri"/>
                <a:cs typeface="Calibri"/>
              </a:rPr>
              <a:t> de RTE</a:t>
            </a:r>
            <a:endParaRPr lang="en-US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nsions entre EDF et André Merlin, l'ex-président du conseil de  surveillance de RTE">
            <a:extLst>
              <a:ext uri="{FF2B5EF4-FFF2-40B4-BE49-F238E27FC236}">
                <a16:creationId xmlns:a16="http://schemas.microsoft.com/office/drawing/2014/main" id="{82917A0D-2F1A-C380-B54B-C38B58B82D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537" r="25752" b="35775"/>
          <a:stretch/>
        </p:blipFill>
        <p:spPr>
          <a:xfrm>
            <a:off x="7028210" y="3106084"/>
            <a:ext cx="3291780" cy="392873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0B600-3F6C-BC66-9D2A-6EAD716A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DFE4EF-5ACD-CD92-11D9-C9543E14F61A}"/>
              </a:ext>
            </a:extLst>
          </p:cNvPr>
          <p:cNvSpPr/>
          <p:nvPr/>
        </p:nvSpPr>
        <p:spPr>
          <a:xfrm>
            <a:off x="9683117" y="0"/>
            <a:ext cx="7753983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18D186-6344-35F1-4A6F-B31498A66C22}"/>
              </a:ext>
            </a:extLst>
          </p:cNvPr>
          <p:cNvCxnSpPr>
            <a:cxnSpLocks/>
          </p:cNvCxnSpPr>
          <p:nvPr/>
        </p:nvCxnSpPr>
        <p:spPr>
          <a:xfrm>
            <a:off x="457200" y="8991600"/>
            <a:ext cx="166751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87CFE3C-0AFD-C3EC-41DA-2FD2F9A6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32" y="425269"/>
            <a:ext cx="6951664" cy="610869"/>
          </a:xfrm>
        </p:spPr>
        <p:txBody>
          <a:bodyPr/>
          <a:lstStyle/>
          <a:p>
            <a:r>
              <a:rPr kumimoji="0" lang="en-US" sz="3000" b="1" i="0" u="none" strike="noStrike" kern="0" cap="none" spc="30" normalizeH="0" baseline="0" noProof="0" dirty="0">
                <a:ln>
                  <a:noFill/>
                </a:ln>
                <a:solidFill>
                  <a:srgbClr val="153E6F"/>
                </a:solidFill>
                <a:effectLst/>
                <a:uLnTx/>
                <a:uFillTx/>
                <a:latin typeface="Avenir Black"/>
                <a:ea typeface="+mj-ea"/>
              </a:rPr>
              <a:t>CONCLUSION</a:t>
            </a:r>
            <a:endParaRPr lang="en-US" dirty="0"/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6C0A4EA4-DD21-DA2E-1B6E-674FA6BCA90B}"/>
              </a:ext>
            </a:extLst>
          </p:cNvPr>
          <p:cNvSpPr txBox="1">
            <a:spLocks/>
          </p:cNvSpPr>
          <p:nvPr/>
        </p:nvSpPr>
        <p:spPr>
          <a:xfrm>
            <a:off x="444500" y="9149671"/>
            <a:ext cx="6951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Book"/>
                <a:ea typeface="+mn-ea"/>
              </a:rPr>
              <a:t>Cérémé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A6752233-9540-ED95-C2DA-6BD55232D7A4}"/>
              </a:ext>
            </a:extLst>
          </p:cNvPr>
          <p:cNvSpPr txBox="1">
            <a:spLocks/>
          </p:cNvSpPr>
          <p:nvPr/>
        </p:nvSpPr>
        <p:spPr>
          <a:xfrm>
            <a:off x="15880791" y="9149671"/>
            <a:ext cx="274320" cy="23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/>
              <a:ea typeface="+mn-ea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1838FDF-6524-62DB-E5CE-D6BD80D4A7A0}"/>
              </a:ext>
            </a:extLst>
          </p:cNvPr>
          <p:cNvSpPr txBox="1">
            <a:spLocks/>
          </p:cNvSpPr>
          <p:nvPr/>
        </p:nvSpPr>
        <p:spPr>
          <a:xfrm>
            <a:off x="5569336" y="7779499"/>
            <a:ext cx="4528369" cy="1603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53E6F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000" b="1">
                <a:latin typeface="Avenir Book"/>
                <a:cs typeface="Avenir Book"/>
              </a:rPr>
              <a:t>Xavier Moreno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i="1" err="1">
                <a:latin typeface="Avenir Book"/>
              </a:rPr>
              <a:t>Président</a:t>
            </a:r>
            <a:r>
              <a:rPr lang="en-US" sz="3200" i="1">
                <a:latin typeface="Avenir Book"/>
              </a:rPr>
              <a:t> du </a:t>
            </a:r>
            <a:r>
              <a:rPr lang="en-US" sz="3200" i="1" err="1">
                <a:latin typeface="Avenir Book"/>
              </a:rPr>
              <a:t>Cérémé</a:t>
            </a:r>
            <a:endParaRPr lang="en-US" sz="3200" i="1">
              <a:latin typeface="Avenir Book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6DE728-5E85-5875-28F9-CA5E6B480642}"/>
              </a:ext>
            </a:extLst>
          </p:cNvPr>
          <p:cNvSpPr txBox="1">
            <a:spLocks/>
          </p:cNvSpPr>
          <p:nvPr/>
        </p:nvSpPr>
        <p:spPr>
          <a:xfrm>
            <a:off x="2520533" y="1406721"/>
            <a:ext cx="10625980" cy="4302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7E8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100"/>
              </a:spcBef>
              <a:defRPr/>
            </a:pPr>
            <a:endParaRPr lang="fr-FR" sz="4400" b="1" dirty="0">
              <a:solidFill>
                <a:srgbClr val="1638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defRPr/>
            </a:pPr>
            <a:endParaRPr lang="fr-FR" sz="4400" b="1" dirty="0">
              <a:solidFill>
                <a:srgbClr val="1638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4400" b="1" dirty="0">
                <a:solidFill>
                  <a:srgbClr val="163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fr-FR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buFontTx/>
              <a:buNone/>
              <a:defRPr/>
            </a:pPr>
            <a:endParaRPr lang="fr-FR" sz="4400" dirty="0">
              <a:solidFill>
                <a:srgbClr val="1638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DE782-395A-29C0-E879-985A427E0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00" t="6515" r="13073" b="18567"/>
          <a:stretch/>
        </p:blipFill>
        <p:spPr>
          <a:xfrm>
            <a:off x="6130184" y="3718634"/>
            <a:ext cx="3406675" cy="398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EFE47-5378-6AEC-702A-F1FE7CF7264B}"/>
              </a:ext>
            </a:extLst>
          </p:cNvPr>
          <p:cNvCxnSpPr>
            <a:cxnSpLocks/>
          </p:cNvCxnSpPr>
          <p:nvPr/>
        </p:nvCxnSpPr>
        <p:spPr>
          <a:xfrm>
            <a:off x="4010660" y="736309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68E12-A8F4-5987-D368-27BB6E529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0" y="299907"/>
            <a:ext cx="2258715" cy="1281879"/>
          </a:xfrm>
          <a:prstGeom prst="rect">
            <a:avLst/>
          </a:prstGeom>
        </p:spPr>
      </p:pic>
      <p:pic>
        <p:nvPicPr>
          <p:cNvPr id="13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3EEF5F9-8B49-6235-4281-7621538D4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3641" y="295730"/>
            <a:ext cx="1795456" cy="12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09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36D5-98C3-E495-1FAF-49D9D6ED3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812E1F-135F-9BEE-B80B-2E1268206B66}"/>
              </a:ext>
            </a:extLst>
          </p:cNvPr>
          <p:cNvSpPr/>
          <p:nvPr/>
        </p:nvSpPr>
        <p:spPr>
          <a:xfrm>
            <a:off x="9673467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3B03C3-83F0-DA94-ECB2-70EB33037F5F}"/>
              </a:ext>
            </a:extLst>
          </p:cNvPr>
          <p:cNvCxnSpPr>
            <a:cxnSpLocks/>
          </p:cNvCxnSpPr>
          <p:nvPr/>
        </p:nvCxnSpPr>
        <p:spPr>
          <a:xfrm>
            <a:off x="461211" y="8989592"/>
            <a:ext cx="16666962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A3568"/>
                </a:gs>
                <a:gs pos="100000">
                  <a:srgbClr val="007E8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6">
            <a:extLst>
              <a:ext uri="{FF2B5EF4-FFF2-40B4-BE49-F238E27FC236}">
                <a16:creationId xmlns:a16="http://schemas.microsoft.com/office/drawing/2014/main" id="{DF56BBFB-343D-7527-59C2-6AEDACF907A3}"/>
              </a:ext>
            </a:extLst>
          </p:cNvPr>
          <p:cNvSpPr txBox="1">
            <a:spLocks/>
          </p:cNvSpPr>
          <p:nvPr/>
        </p:nvSpPr>
        <p:spPr>
          <a:xfrm>
            <a:off x="448518" y="9147585"/>
            <a:ext cx="6948271" cy="19735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963">
              <a:defRPr/>
            </a:pPr>
            <a:r>
              <a:rPr lang="fr-FR" sz="1199" err="1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</a:rPr>
              <a:t>Cérémé</a:t>
            </a:r>
            <a:r>
              <a:rPr lang="fr-FR" sz="1199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</a:rPr>
              <a:t> x PNC France - Quelle programmation énergétique pour la France ?</a:t>
            </a: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35B21904-234B-F584-12BF-414ED97888B2}"/>
              </a:ext>
            </a:extLst>
          </p:cNvPr>
          <p:cNvSpPr txBox="1">
            <a:spLocks/>
          </p:cNvSpPr>
          <p:nvPr/>
        </p:nvSpPr>
        <p:spPr>
          <a:xfrm>
            <a:off x="15877275" y="9147586"/>
            <a:ext cx="274186" cy="19735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82" defTabSz="913963">
              <a:spcBef>
                <a:spcPts val="100"/>
              </a:spcBef>
              <a:defRPr/>
            </a:pPr>
            <a:fld id="{81D60167-4931-47E6-BA6A-407CBD079E47}" type="slidenum">
              <a:rPr lang="en-US" sz="1199">
                <a:solidFill>
                  <a:prstClr val="black"/>
                </a:solidFill>
              </a:rPr>
              <a:pPr marL="38082" defTabSz="913963">
                <a:spcBef>
                  <a:spcPts val="100"/>
                </a:spcBef>
                <a:defRPr/>
              </a:pPr>
              <a:t>43</a:t>
            </a:fld>
            <a:endParaRPr lang="en-US" sz="1199">
              <a:solidFill>
                <a:prstClr val="black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37ABC-7821-59E2-E9FB-4B26890AEF1E}"/>
              </a:ext>
            </a:extLst>
          </p:cNvPr>
          <p:cNvCxnSpPr>
            <a:cxnSpLocks/>
          </p:cNvCxnSpPr>
          <p:nvPr/>
        </p:nvCxnSpPr>
        <p:spPr>
          <a:xfrm>
            <a:off x="4012936" y="738330"/>
            <a:ext cx="7641998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520B39A-0AA3-0DE7-1465-E144CFEBD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22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B82956B-D454-D60D-8FCD-6B8E9B78C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104D579F-C126-654E-B322-01C61E2000B5}"/>
              </a:ext>
            </a:extLst>
          </p:cNvPr>
          <p:cNvSpPr txBox="1"/>
          <p:nvPr/>
        </p:nvSpPr>
        <p:spPr>
          <a:xfrm>
            <a:off x="1093362" y="1773975"/>
            <a:ext cx="15161476" cy="57394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413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Les</a:t>
            </a:r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3413" b="1" dirty="0">
                <a:solidFill>
                  <a:srgbClr val="519E97"/>
                </a:solidFill>
                <a:latin typeface="Calibri"/>
                <a:ea typeface="Calibri"/>
                <a:cs typeface="Calibri"/>
              </a:rPr>
              <a:t>3 mesures </a:t>
            </a:r>
            <a:r>
              <a:rPr lang="fr-FR" sz="3413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à prendre immédiatement </a:t>
            </a:r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par le gouvernement </a:t>
            </a:r>
          </a:p>
          <a:p>
            <a:pPr algn="ctr"/>
            <a:endParaRPr lang="fr-FR" sz="3413" dirty="0">
              <a:solidFill>
                <a:srgbClr val="153D6E"/>
              </a:solidFill>
              <a:latin typeface="Calibri"/>
              <a:ea typeface="Calibri"/>
              <a:cs typeface="Calibri"/>
            </a:endParaRPr>
          </a:p>
          <a:p>
            <a:pPr marL="650230" indent="-650230" algn="ctr">
              <a:buAutoNum type="arabicPeriod"/>
            </a:pPr>
            <a:r>
              <a:rPr lang="fr-FR" sz="2987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Suspendre la publication</a:t>
            </a:r>
            <a:r>
              <a:rPr lang="fr-FR" sz="2987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 du décret PPE 3</a:t>
            </a:r>
          </a:p>
          <a:p>
            <a:pPr marL="487672" indent="-487672" algn="ctr">
              <a:buAutoNum type="arabicPeriod"/>
            </a:pPr>
            <a:endParaRPr lang="fr-FR" sz="2987" dirty="0">
              <a:solidFill>
                <a:srgbClr val="153D6E"/>
              </a:solidFill>
              <a:latin typeface="Calibri"/>
              <a:ea typeface="Calibri"/>
              <a:cs typeface="Calibri"/>
            </a:endParaRPr>
          </a:p>
          <a:p>
            <a:pPr marL="487672" indent="-487672" algn="ctr">
              <a:buAutoNum type="arabicPeriod"/>
            </a:pPr>
            <a:r>
              <a:rPr lang="fr-FR" sz="2987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Arrêter les subventions </a:t>
            </a:r>
            <a:r>
              <a:rPr lang="fr-FR" sz="2987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et </a:t>
            </a:r>
            <a:r>
              <a:rPr lang="fr-FR" sz="2987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garanties de prix aux énergies renouvelables intermittentes </a:t>
            </a:r>
            <a:r>
              <a:rPr lang="fr-FR" sz="2987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(solaire et éolien)</a:t>
            </a:r>
          </a:p>
          <a:p>
            <a:pPr marL="487672" indent="-487672" algn="ctr">
              <a:buAutoNum type="arabicPeriod"/>
            </a:pPr>
            <a:endParaRPr lang="fr-FR" sz="2987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87672" indent="-487672" algn="ctr">
              <a:buAutoNum type="arabicPeriod"/>
            </a:pPr>
            <a:r>
              <a:rPr lang="fr-FR" sz="2987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Organiser un débat contradictoire </a:t>
            </a:r>
            <a:r>
              <a:rPr lang="fr-FR" sz="2987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autour de notre scénario </a:t>
            </a:r>
          </a:p>
          <a:p>
            <a:pPr marL="487672" indent="-487672" algn="ctr">
              <a:buAutoNum type="arabicPeriod"/>
            </a:pPr>
            <a:endParaRPr lang="fr-FR" sz="2987" dirty="0">
              <a:solidFill>
                <a:srgbClr val="153D6E"/>
              </a:solidFill>
              <a:latin typeface="Calibri"/>
              <a:ea typeface="Calibri"/>
              <a:cs typeface="Calibri"/>
            </a:endParaRPr>
          </a:p>
          <a:p>
            <a:pPr marL="487672" indent="-487672" algn="ctr">
              <a:buAutoNum type="arabicPeriod"/>
            </a:pPr>
            <a:endParaRPr lang="fr-FR" sz="2987" dirty="0">
              <a:solidFill>
                <a:srgbClr val="153D6E"/>
              </a:solidFill>
              <a:latin typeface="Calibri"/>
              <a:ea typeface="Calibri"/>
              <a:cs typeface="Calibri"/>
            </a:endParaRPr>
          </a:p>
          <a:p>
            <a:pPr marL="487672" indent="-487672" algn="ctr">
              <a:buAutoNum type="arabicPeriod"/>
            </a:pPr>
            <a:endParaRPr lang="fr-FR" sz="2987" dirty="0">
              <a:solidFill>
                <a:srgbClr val="153D6E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fr-FR" sz="2987" dirty="0">
              <a:solidFill>
                <a:srgbClr val="153D6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685EB6-680E-11EC-196C-9A434F4B08CC}"/>
              </a:ext>
            </a:extLst>
          </p:cNvPr>
          <p:cNvSpPr txBox="1"/>
          <p:nvPr/>
        </p:nvSpPr>
        <p:spPr>
          <a:xfrm>
            <a:off x="2597422" y="7186418"/>
            <a:ext cx="12394537" cy="16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Faire du nucléaire la grande priorité nationale </a:t>
            </a:r>
            <a:r>
              <a:rPr lang="fr-FR" sz="3413" dirty="0">
                <a:solidFill>
                  <a:srgbClr val="153D6E"/>
                </a:solidFill>
                <a:latin typeface="Calibri"/>
                <a:ea typeface="Calibri"/>
                <a:cs typeface="Calibri"/>
              </a:rPr>
              <a:t>pour la sécurité et la souveraineté énergétiques, la réindustrialisation, et la défense du pouvoir d'achat; 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1CA5ECE1-5C55-CBCF-3ED2-140ED6FC5FB3}"/>
              </a:ext>
            </a:extLst>
          </p:cNvPr>
          <p:cNvSpPr/>
          <p:nvPr/>
        </p:nvSpPr>
        <p:spPr>
          <a:xfrm>
            <a:off x="7810670" y="5656495"/>
            <a:ext cx="1968043" cy="1363435"/>
          </a:xfrm>
          <a:prstGeom prst="downArrow">
            <a:avLst>
              <a:gd name="adj1" fmla="val 67281"/>
              <a:gd name="adj2" fmla="val 28277"/>
            </a:avLst>
          </a:prstGeom>
          <a:solidFill>
            <a:srgbClr val="153D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6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83099-43F5-DD62-4FAC-FCCEA4E750D6}"/>
              </a:ext>
            </a:extLst>
          </p:cNvPr>
          <p:cNvSpPr txBox="1">
            <a:spLocks/>
          </p:cNvSpPr>
          <p:nvPr/>
        </p:nvSpPr>
        <p:spPr>
          <a:xfrm>
            <a:off x="536906" y="427442"/>
            <a:ext cx="6948271" cy="610571"/>
          </a:xfrm>
          <a:prstGeom prst="rect">
            <a:avLst/>
          </a:prstGeom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3E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78" b="1" dirty="0">
                <a:solidFill>
                  <a:srgbClr val="153D6E"/>
                </a:solidFill>
                <a:latin typeface="Avenir Book" panose="02000503020000020003"/>
                <a:ea typeface="Calibri Light"/>
                <a:cs typeface="Calibri Light"/>
              </a:rPr>
              <a:t>CONCLUSION</a:t>
            </a:r>
            <a:endParaRPr lang="en-US" sz="1778" dirty="0">
              <a:solidFill>
                <a:srgbClr val="153D6E"/>
              </a:solidFill>
              <a:latin typeface="Avenir Book" panose="02000503020000020003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097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B2EA28-1503-4267-A46A-BDE4C76B16FD}"/>
              </a:ext>
            </a:extLst>
          </p:cNvPr>
          <p:cNvSpPr/>
          <p:nvPr/>
        </p:nvSpPr>
        <p:spPr>
          <a:xfrm>
            <a:off x="0" y="0"/>
            <a:ext cx="17348200" cy="975360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87000">
                <a:srgbClr val="FEFFFF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12E5AA69-3520-4AA5-B1C9-A25BED046247}"/>
              </a:ext>
            </a:extLst>
          </p:cNvPr>
          <p:cNvSpPr txBox="1"/>
          <p:nvPr/>
        </p:nvSpPr>
        <p:spPr>
          <a:xfrm>
            <a:off x="11343202" y="8743632"/>
            <a:ext cx="1311275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>
                <a:solidFill>
                  <a:srgbClr val="153E6F"/>
                </a:solidFill>
                <a:latin typeface="Avenir Book" panose="02000503020000020003" pitchFamily="2" charset="0"/>
                <a:cs typeface="Avenir Book"/>
              </a:rPr>
              <a:t>En partenariat avec </a:t>
            </a:r>
            <a:r>
              <a:rPr sz="1050" spc="5">
                <a:solidFill>
                  <a:srgbClr val="153E6F"/>
                </a:solidFill>
                <a:latin typeface="Avenir Book" panose="02000503020000020003" pitchFamily="2" charset="0"/>
                <a:cs typeface="Avenir Book"/>
              </a:rPr>
              <a:t>:</a:t>
            </a:r>
            <a:endParaRPr sz="1050">
              <a:latin typeface="Avenir Book" panose="02000503020000020003" pitchFamily="2" charset="0"/>
              <a:cs typeface="Avenir Book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E15D69-BF48-4CB0-8D77-718CACC68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368" y="8621734"/>
            <a:ext cx="1440532" cy="365760"/>
          </a:xfrm>
          <a:prstGeom prst="rect">
            <a:avLst/>
          </a:prstGeom>
        </p:spPr>
      </p:pic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51BE055B-BED6-454C-BF06-81A52CE339D1}"/>
              </a:ext>
            </a:extLst>
          </p:cNvPr>
          <p:cNvSpPr txBox="1">
            <a:spLocks/>
          </p:cNvSpPr>
          <p:nvPr/>
        </p:nvSpPr>
        <p:spPr>
          <a:xfrm>
            <a:off x="91433" y="5009619"/>
            <a:ext cx="9316540" cy="553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 b="1">
                <a:solidFill>
                  <a:schemeClr val="bg1"/>
                </a:solidFill>
              </a:rPr>
              <a:t>Merci !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B088BA7-56C0-454B-AF27-E2A50D5FEA2A}"/>
              </a:ext>
            </a:extLst>
          </p:cNvPr>
          <p:cNvSpPr txBox="1">
            <a:spLocks/>
          </p:cNvSpPr>
          <p:nvPr/>
        </p:nvSpPr>
        <p:spPr>
          <a:xfrm>
            <a:off x="1107399" y="4743981"/>
            <a:ext cx="8694228" cy="1319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600" b="1" kern="0" spc="40">
                <a:gradFill flip="none" rotWithShape="1">
                  <a:gsLst>
                    <a:gs pos="12000">
                      <a:srgbClr val="0A3568"/>
                    </a:gs>
                    <a:gs pos="94000">
                      <a:srgbClr val="007E81"/>
                    </a:gs>
                  </a:gsLst>
                  <a:lin ang="0" scaled="1"/>
                  <a:tileRect/>
                </a:gradFill>
                <a:latin typeface="Avenir Book"/>
              </a:rPr>
              <a:t>MERCI !</a:t>
            </a:r>
            <a:endParaRPr lang="fr-FR" sz="9600" b="1" kern="0" spc="40">
              <a:solidFill>
                <a:srgbClr val="153E6F"/>
              </a:solidFill>
              <a:latin typeface="Avenir Book" panose="02000503020000020003"/>
              <a:ea typeface="+mj-ea"/>
            </a:endParaRPr>
          </a:p>
        </p:txBody>
      </p:sp>
      <p:pic>
        <p:nvPicPr>
          <p:cNvPr id="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D3B81AE-B099-EBDF-85B8-6B5E16EE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7" r="25452"/>
          <a:stretch/>
        </p:blipFill>
        <p:spPr>
          <a:xfrm>
            <a:off x="10961794" y="-96118"/>
            <a:ext cx="6477839" cy="10036756"/>
          </a:xfrm>
          <a:prstGeom prst="rect">
            <a:avLst/>
          </a:prstGeom>
        </p:spPr>
      </p:pic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DC970174-5B6D-348F-596A-01B58CCB7ECD}"/>
              </a:ext>
            </a:extLst>
          </p:cNvPr>
          <p:cNvCxnSpPr>
            <a:cxnSpLocks/>
          </p:cNvCxnSpPr>
          <p:nvPr/>
        </p:nvCxnSpPr>
        <p:spPr>
          <a:xfrm>
            <a:off x="1202766" y="6261898"/>
            <a:ext cx="7645729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A3568"/>
                </a:gs>
                <a:gs pos="100000">
                  <a:srgbClr val="519E9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6279D4-8754-5440-5DD1-B5A52E508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11" y="1347657"/>
            <a:ext cx="2258715" cy="1281879"/>
          </a:xfrm>
          <a:prstGeom prst="rect">
            <a:avLst/>
          </a:prstGeom>
        </p:spPr>
      </p:pic>
      <p:pic>
        <p:nvPicPr>
          <p:cNvPr id="9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74A0E6D-8422-A750-1EEF-9962F7FD9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3630272" y="1343480"/>
            <a:ext cx="1795456" cy="12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8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03083-07E3-3CA9-F43F-C048BEF1B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FEF7E6-D139-3DDD-0139-534912554493}"/>
              </a:ext>
            </a:extLst>
          </p:cNvPr>
          <p:cNvSpPr/>
          <p:nvPr/>
        </p:nvSpPr>
        <p:spPr>
          <a:xfrm>
            <a:off x="9682625" y="238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4D04ED63-2EB1-520C-3B17-7FFC219A2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4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839D9DD-8A24-0831-BF86-A551DF5B9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B4F535-02DB-B172-9A4D-D0AB85CE88C5}"/>
              </a:ext>
            </a:extLst>
          </p:cNvPr>
          <p:cNvSpPr txBox="1"/>
          <p:nvPr/>
        </p:nvSpPr>
        <p:spPr>
          <a:xfrm>
            <a:off x="1195236" y="4158461"/>
            <a:ext cx="14587271" cy="271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533" b="1" dirty="0">
                <a:solidFill>
                  <a:srgbClr val="519E97"/>
                </a:solidFill>
              </a:rPr>
              <a:t>1. </a:t>
            </a:r>
            <a:r>
              <a:rPr lang="fr-FR" sz="8533" b="1" dirty="0"/>
              <a:t>Le scénario de mix énergétique du </a:t>
            </a:r>
            <a:r>
              <a:rPr lang="fr-FR" sz="8533" b="1" dirty="0" err="1">
                <a:solidFill>
                  <a:srgbClr val="519E97"/>
                </a:solidFill>
              </a:rPr>
              <a:t>Cérémé</a:t>
            </a:r>
            <a:endParaRPr lang="fr-FR" sz="8533" b="1" dirty="0">
              <a:solidFill>
                <a:srgbClr val="519E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9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6F0BF-1DA4-EE8F-8461-6F6B450CD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7FE430-3141-20EC-1DAC-357A8A383A6D}"/>
              </a:ext>
            </a:extLst>
          </p:cNvPr>
          <p:cNvSpPr/>
          <p:nvPr/>
        </p:nvSpPr>
        <p:spPr>
          <a:xfrm>
            <a:off x="9682625" y="238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C6DA600-D5B8-E822-5B54-762DE57A3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6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B41E0BA9-3D3C-6557-468E-49B59004E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CB0D027-FD11-5087-5257-31697ACA4CEB}"/>
              </a:ext>
            </a:extLst>
          </p:cNvPr>
          <p:cNvSpPr txBox="1"/>
          <p:nvPr/>
        </p:nvSpPr>
        <p:spPr>
          <a:xfrm>
            <a:off x="1238119" y="1585817"/>
            <a:ext cx="14871963" cy="153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Il y a un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chemin viable </a:t>
            </a:r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pour la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décarbonation complète </a:t>
            </a:r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de la France en 2050 </a:t>
            </a:r>
          </a:p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qui passe par la sobriété et l’efficacité énergétiques…</a:t>
            </a:r>
            <a:endParaRPr lang="fr-FR" sz="3413" b="1" dirty="0">
              <a:solidFill>
                <a:srgbClr val="153D6E"/>
              </a:solidFill>
              <a:latin typeface="Segoe UI" panose="020B0502040204020203" pitchFamily="34" charset="0"/>
            </a:endParaRPr>
          </a:p>
          <a:p>
            <a:pPr algn="ctr"/>
            <a:endParaRPr lang="fr-FR" sz="2560" b="1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Image 2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F03C3971-10BA-644B-CE2D-F1C70AFB8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/>
          <a:stretch/>
        </p:blipFill>
        <p:spPr>
          <a:xfrm>
            <a:off x="2693205" y="3161633"/>
            <a:ext cx="11961791" cy="5767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BF823629-F526-7D3F-F4A7-DC30AC402F85}"/>
              </a:ext>
            </a:extLst>
          </p:cNvPr>
          <p:cNvSpPr txBox="1"/>
          <p:nvPr/>
        </p:nvSpPr>
        <p:spPr>
          <a:xfrm>
            <a:off x="1820289" y="2735203"/>
            <a:ext cx="13477358" cy="7050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991" i="1" dirty="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 énergétique par secteur en valeur [TWH EF]</a:t>
            </a:r>
            <a:endParaRPr lang="fr-FR" sz="1991" b="1" dirty="0">
              <a:solidFill>
                <a:srgbClr val="007E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99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43EC8-8DBB-D065-9C63-199E6CC7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EAFFD6-643F-E0FB-50F8-BDAEDB719ECB}"/>
              </a:ext>
            </a:extLst>
          </p:cNvPr>
          <p:cNvSpPr/>
          <p:nvPr/>
        </p:nvSpPr>
        <p:spPr>
          <a:xfrm>
            <a:off x="9682625" y="238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B730F6E-07E5-F194-73F2-BDDD8B997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6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0C5E0C5-5A2F-A4FB-9069-369CDA8D1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F0D5A6-A31F-B2ED-EE33-F574522DC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5415" r="1802" b="2185"/>
          <a:stretch/>
        </p:blipFill>
        <p:spPr bwMode="auto">
          <a:xfrm>
            <a:off x="4999174" y="3497315"/>
            <a:ext cx="7349852" cy="5731516"/>
          </a:xfrm>
          <a:prstGeom prst="rect">
            <a:avLst/>
          </a:prstGeom>
          <a:noFill/>
          <a:ln>
            <a:solidFill>
              <a:srgbClr val="519E9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4B60637-2D6C-1633-AD02-02550E8F8BB4}"/>
              </a:ext>
            </a:extLst>
          </p:cNvPr>
          <p:cNvSpPr txBox="1"/>
          <p:nvPr/>
        </p:nvSpPr>
        <p:spPr>
          <a:xfrm>
            <a:off x="1183608" y="1771162"/>
            <a:ext cx="14871963" cy="114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…Grâce au  remplacement des énergies fossiles par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les énergies décarbonées </a:t>
            </a:r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: électricité, biomasse, biocarburant, hydrogène, chaleur…  </a:t>
            </a:r>
            <a:endParaRPr lang="fr-FR" sz="2560" b="1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88580-1E3F-2F33-902F-2A6E67FD7D9A}"/>
              </a:ext>
            </a:extLst>
          </p:cNvPr>
          <p:cNvSpPr txBox="1"/>
          <p:nvPr/>
        </p:nvSpPr>
        <p:spPr>
          <a:xfrm>
            <a:off x="1812503" y="2994425"/>
            <a:ext cx="13477358" cy="7050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991" i="1" dirty="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 de la demande en énergie finale [TWH EF]</a:t>
            </a:r>
            <a:endParaRPr lang="fr-FR" sz="1991" b="1" dirty="0">
              <a:solidFill>
                <a:srgbClr val="007E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99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5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8BCA8-9CDA-FFE3-D4C7-48459009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63D5CC-86D5-C35E-34E2-364430F904A0}"/>
              </a:ext>
            </a:extLst>
          </p:cNvPr>
          <p:cNvSpPr/>
          <p:nvPr/>
        </p:nvSpPr>
        <p:spPr>
          <a:xfrm>
            <a:off x="9630004" y="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1E58D931-01A5-C8CE-535B-2E3979E85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064AC4B-7943-572D-41FD-5B7EC6ED3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CFA8755-10E2-B390-B231-A3AE7C169CCA}"/>
              </a:ext>
            </a:extLst>
          </p:cNvPr>
          <p:cNvSpPr txBox="1"/>
          <p:nvPr/>
        </p:nvSpPr>
        <p:spPr>
          <a:xfrm>
            <a:off x="1971178" y="1404164"/>
            <a:ext cx="13393933" cy="1575944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129" b="1" dirty="0">
                <a:solidFill>
                  <a:srgbClr val="153D6E"/>
                </a:solidFill>
                <a:latin typeface="UICTFontTextStyleBody"/>
              </a:rPr>
              <a:t>…A condition de se focaliser sur les secteurs les plus émetteurs </a:t>
            </a:r>
          </a:p>
          <a:p>
            <a:pPr algn="ctr"/>
            <a:r>
              <a:rPr lang="fr-FR" sz="3129" b="1" dirty="0">
                <a:solidFill>
                  <a:srgbClr val="153D6E"/>
                </a:solidFill>
                <a:latin typeface="UICTFontTextStyleBody"/>
              </a:rPr>
              <a:t>de carbone : en 2019, 70% des émissions de CO2 provenaient de </a:t>
            </a:r>
            <a:r>
              <a:rPr lang="fr-FR" sz="3129" b="1" dirty="0">
                <a:solidFill>
                  <a:srgbClr val="519E97"/>
                </a:solidFill>
                <a:latin typeface="UICTFontTextStyleBody"/>
              </a:rPr>
              <a:t>trois secteurs.</a:t>
            </a:r>
            <a:endParaRPr lang="fr-FR" sz="3129" b="1" dirty="0">
              <a:solidFill>
                <a:srgbClr val="000000"/>
              </a:solidFill>
              <a:latin typeface="UICTFontTextStyleBody"/>
            </a:endParaRPr>
          </a:p>
          <a:p>
            <a:pPr algn="ctr"/>
            <a:r>
              <a:rPr lang="fr-FR" sz="3129" b="1" dirty="0">
                <a:solidFill>
                  <a:srgbClr val="000000"/>
                </a:solidFill>
                <a:latin typeface="UICTFontTextStyleBody"/>
              </a:rPr>
              <a:t> </a:t>
            </a:r>
            <a:endParaRPr lang="en-US" sz="3129" dirty="0">
              <a:solidFill>
                <a:srgbClr val="153D6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2E6B0F-04BF-1C46-82FB-71A464279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6370" y="8881548"/>
            <a:ext cx="3794010" cy="4541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A231D3A-68F8-AA18-BCD1-E0EC5E9C6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976" y="8881547"/>
            <a:ext cx="5217229" cy="43939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28CE523-4CAF-9D3E-1D07-1F15948063C7}"/>
              </a:ext>
            </a:extLst>
          </p:cNvPr>
          <p:cNvSpPr txBox="1"/>
          <p:nvPr/>
        </p:nvSpPr>
        <p:spPr>
          <a:xfrm>
            <a:off x="2593855" y="8314302"/>
            <a:ext cx="2240691" cy="569002"/>
          </a:xfrm>
          <a:prstGeom prst="rect">
            <a:avLst/>
          </a:prstGeom>
          <a:noFill/>
        </p:spPr>
        <p:txBody>
          <a:bodyPr wrap="square" lIns="130048" tIns="65024" rIns="130048" bIns="65024" rtlCol="0" anchor="t">
            <a:spAutoFit/>
          </a:bodyPr>
          <a:lstStyle/>
          <a:p>
            <a:pPr algn="ctr"/>
            <a:r>
              <a:rPr lang="fr-FR" sz="2844" b="1" dirty="0"/>
              <a:t>Transport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95BD986-13B3-7C76-A5A9-F087BE0817AF}"/>
              </a:ext>
            </a:extLst>
          </p:cNvPr>
          <p:cNvSpPr txBox="1"/>
          <p:nvPr/>
        </p:nvSpPr>
        <p:spPr>
          <a:xfrm>
            <a:off x="7948386" y="8314302"/>
            <a:ext cx="2240691" cy="569002"/>
          </a:xfrm>
          <a:prstGeom prst="rect">
            <a:avLst/>
          </a:prstGeom>
          <a:noFill/>
        </p:spPr>
        <p:txBody>
          <a:bodyPr wrap="square" lIns="130048" tIns="65024" rIns="130048" bIns="65024" rtlCol="0" anchor="t">
            <a:spAutoFit/>
          </a:bodyPr>
          <a:lstStyle/>
          <a:p>
            <a:pPr algn="ctr"/>
            <a:r>
              <a:rPr lang="fr-FR" sz="2844" b="1" dirty="0"/>
              <a:t>Bâtiment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4E38A283-E7C6-F091-0538-E722EECA6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166" y="8867016"/>
            <a:ext cx="5052127" cy="468712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FFE176BC-2193-1FEF-3D82-73C957A111F3}"/>
              </a:ext>
            </a:extLst>
          </p:cNvPr>
          <p:cNvSpPr txBox="1"/>
          <p:nvPr/>
        </p:nvSpPr>
        <p:spPr>
          <a:xfrm>
            <a:off x="12789425" y="8297970"/>
            <a:ext cx="2240691" cy="569002"/>
          </a:xfrm>
          <a:prstGeom prst="rect">
            <a:avLst/>
          </a:prstGeom>
          <a:noFill/>
        </p:spPr>
        <p:txBody>
          <a:bodyPr wrap="square" lIns="130048" tIns="65024" rIns="130048" bIns="65024" rtlCol="0" anchor="t">
            <a:spAutoFit/>
          </a:bodyPr>
          <a:lstStyle/>
          <a:p>
            <a:pPr algn="ctr"/>
            <a:r>
              <a:rPr lang="fr-FR" sz="2844" b="1" dirty="0"/>
              <a:t>Industrie </a:t>
            </a:r>
            <a:endParaRPr lang="en-US" sz="256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B708351-BF00-8430-0CFB-D0C509AD7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7657" y="3327620"/>
            <a:ext cx="2122149" cy="49463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A30FF02-AC91-3A0C-A2A0-2571679A30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21476" y="3313577"/>
            <a:ext cx="2297917" cy="49463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19FA9DB-C12C-9686-79CC-63C49F1ABD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9894" y="3000267"/>
            <a:ext cx="1747393" cy="5273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36AC89-78A0-4C28-A324-8EE62B818F58}"/>
              </a:ext>
            </a:extLst>
          </p:cNvPr>
          <p:cNvSpPr/>
          <p:nvPr/>
        </p:nvSpPr>
        <p:spPr>
          <a:xfrm>
            <a:off x="4046138" y="3202186"/>
            <a:ext cx="587314" cy="222783"/>
          </a:xfrm>
          <a:prstGeom prst="rect">
            <a:avLst/>
          </a:prstGeom>
          <a:solidFill>
            <a:srgbClr val="EBF8F6"/>
          </a:solidFill>
          <a:ln>
            <a:solidFill>
              <a:srgbClr val="E3F4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6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878CE9-E6B4-BFA2-3347-B738B642043F}"/>
              </a:ext>
            </a:extLst>
          </p:cNvPr>
          <p:cNvSpPr txBox="1"/>
          <p:nvPr/>
        </p:nvSpPr>
        <p:spPr>
          <a:xfrm>
            <a:off x="2461121" y="2557068"/>
            <a:ext cx="12425958" cy="442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76" i="1" dirty="0"/>
              <a:t>Demande par énergie finale (</a:t>
            </a:r>
            <a:r>
              <a:rPr lang="fr-FR" sz="2276" i="1" dirty="0" err="1"/>
              <a:t>twh</a:t>
            </a:r>
            <a:r>
              <a:rPr lang="fr-FR" sz="2276" i="1" dirty="0"/>
              <a:t>) pour les secteurs des transports, du bâtiment et pour l’industrie</a:t>
            </a:r>
          </a:p>
        </p:txBody>
      </p:sp>
    </p:spTree>
    <p:extLst>
      <p:ext uri="{BB962C8B-B14F-4D97-AF65-F5344CB8AC3E}">
        <p14:creationId xmlns:p14="http://schemas.microsoft.com/office/powerpoint/2010/main" val="325461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E7EE5-9C06-621C-9D60-C62F41D7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2B85C0-65BD-EDC5-1521-65388ADC7F2A}"/>
              </a:ext>
            </a:extLst>
          </p:cNvPr>
          <p:cNvSpPr/>
          <p:nvPr/>
        </p:nvSpPr>
        <p:spPr>
          <a:xfrm>
            <a:off x="9682625" y="2381"/>
            <a:ext cx="7750198" cy="9748840"/>
          </a:xfrm>
          <a:prstGeom prst="rect">
            <a:avLst/>
          </a:prstGeom>
          <a:gradFill flip="none" rotWithShape="1">
            <a:gsLst>
              <a:gs pos="21000">
                <a:srgbClr val="CBE5E2"/>
              </a:gs>
              <a:gs pos="98000">
                <a:srgbClr val="FE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C28BE487-BC16-DA79-04AE-3F5794F27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409" y="302142"/>
            <a:ext cx="2257613" cy="1281253"/>
          </a:xfrm>
          <a:prstGeom prst="rect">
            <a:avLst/>
          </a:prstGeom>
        </p:spPr>
      </p:pic>
      <p:pic>
        <p:nvPicPr>
          <p:cNvPr id="5" name="Image 4" descr="Une image contenant texte, logo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75573FD-F91E-9008-1ADB-57C00B07D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78" y1="64401" x2="35278" y2="64401"/>
                        <a14:foregroundMark x1="41736" y1="63862" x2="41736" y2="63862"/>
                        <a14:foregroundMark x1="46875" y1="64186" x2="46875" y2="64186"/>
                        <a14:foregroundMark x1="45000" y1="63754" x2="45000" y2="63754"/>
                        <a14:foregroundMark x1="50972" y1="63754" x2="50972" y2="63754"/>
                        <a14:foregroundMark x1="53194" y1="64401" x2="53194" y2="64401"/>
                        <a14:foregroundMark x1="56319" y1="62999" x2="56319" y2="62999"/>
                        <a14:foregroundMark x1="59653" y1="62675" x2="59653" y2="62675"/>
                        <a14:foregroundMark x1="62986" y1="61812" x2="63056" y2="64186"/>
                        <a14:foregroundMark x1="38264" y1="62567" x2="38264" y2="62567"/>
                        <a14:foregroundMark x1="40278" y1="61920" x2="40139" y2="65264"/>
                        <a14:foregroundMark x1="38889" y1="63107" x2="38125" y2="62028"/>
                        <a14:foregroundMark x1="38819" y1="62891" x2="38819" y2="62891"/>
                        <a14:foregroundMark x1="38125" y1="63862" x2="38125" y2="65264"/>
                        <a14:foregroundMark x1="38472" y1="62460" x2="39306" y2="63754"/>
                        <a14:foregroundMark x1="38611" y1="62244" x2="39097" y2="63107"/>
                        <a14:foregroundMark x1="38681" y1="62244" x2="38958" y2="63107"/>
                        <a14:backgroundMark x1="36181" y1="62999" x2="36181" y2="62999"/>
                        <a14:backgroundMark x1="44514" y1="35167" x2="44514" y2="35167"/>
                        <a14:backgroundMark x1="50486" y1="62675" x2="50486" y2="62675"/>
                        <a14:backgroundMark x1="53958" y1="63323" x2="53958" y2="63323"/>
                        <a14:backgroundMark x1="39112" y1="61933" x2="39722" y2="59871"/>
                        <a14:backgroundMark x1="37222" y1="66559" x2="38611" y2="6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8209" r="30000" b="30367"/>
          <a:stretch/>
        </p:blipFill>
        <p:spPr>
          <a:xfrm>
            <a:off x="15540289" y="297965"/>
            <a:ext cx="1794580" cy="1288417"/>
          </a:xfrm>
          <a:prstGeom prst="rect">
            <a:avLst/>
          </a:prstGeom>
        </p:spPr>
      </p:pic>
      <p:pic>
        <p:nvPicPr>
          <p:cNvPr id="7" name="Image 6" descr="Une image contenant text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1FAF7023-D3E3-272B-1AEC-232640251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/>
          <a:stretch/>
        </p:blipFill>
        <p:spPr>
          <a:xfrm>
            <a:off x="3957262" y="3025350"/>
            <a:ext cx="9433677" cy="6426109"/>
          </a:xfrm>
          <a:prstGeom prst="rect">
            <a:avLst/>
          </a:prstGeom>
          <a:ln>
            <a:solidFill>
              <a:srgbClr val="519E97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6E82BC-0124-086A-A0E2-3B1073D6AEE2}"/>
              </a:ext>
            </a:extLst>
          </p:cNvPr>
          <p:cNvSpPr txBox="1"/>
          <p:nvPr/>
        </p:nvSpPr>
        <p:spPr>
          <a:xfrm>
            <a:off x="1871462" y="1458937"/>
            <a:ext cx="13605276" cy="1181734"/>
          </a:xfrm>
          <a:prstGeom prst="rect">
            <a:avLst/>
          </a:prstGeom>
          <a:noFill/>
        </p:spPr>
        <p:txBody>
          <a:bodyPr wrap="square" lIns="130048" tIns="65024" rIns="130048" bIns="65024" anchor="t">
            <a:spAutoFit/>
          </a:bodyPr>
          <a:lstStyle/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…Et à condition de relever le défi de la hausse des besoins </a:t>
            </a:r>
          </a:p>
          <a:p>
            <a:pPr algn="ctr"/>
            <a:r>
              <a:rPr lang="fr-FR" sz="3413" b="1" dirty="0">
                <a:solidFill>
                  <a:srgbClr val="153D6E"/>
                </a:solidFill>
                <a:latin typeface="UICTFontTextStyleBody"/>
              </a:rPr>
              <a:t>en électricité avec des </a:t>
            </a:r>
            <a:r>
              <a:rPr lang="fr-FR" sz="3413" b="1" dirty="0">
                <a:solidFill>
                  <a:srgbClr val="519E97"/>
                </a:solidFill>
                <a:latin typeface="UICTFontTextStyleBody"/>
              </a:rPr>
              <a:t>marges de sécurité. </a:t>
            </a:r>
            <a:endParaRPr lang="fr-FR" sz="3413" b="1" dirty="0">
              <a:solidFill>
                <a:srgbClr val="519E97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8F64C38-4AC0-B302-411B-9B467F199C9D}"/>
              </a:ext>
            </a:extLst>
          </p:cNvPr>
          <p:cNvSpPr txBox="1"/>
          <p:nvPr/>
        </p:nvSpPr>
        <p:spPr>
          <a:xfrm>
            <a:off x="1807912" y="2558876"/>
            <a:ext cx="13477358" cy="7050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95" tIns="45697" rIns="91395" bIns="456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991" i="1" dirty="0">
                <a:solidFill>
                  <a:srgbClr val="15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Projections de demande en électricité [TWH EF]</a:t>
            </a:r>
            <a:endParaRPr lang="fr-FR" sz="1991" b="1" dirty="0">
              <a:solidFill>
                <a:srgbClr val="007E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99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806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Black"/>
        <a:ea typeface=""/>
        <a:cs typeface=""/>
      </a:majorFont>
      <a:minorFont>
        <a:latin typeface="Aveni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n xmlns="e368eb8d-9345-44aa-ab9b-a6847a92198a">
      <Url xsi:nil="true"/>
      <Description xsi:nil="true"/>
    </Lien>
    <lcf76f155ced4ddcb4097134ff3c332f xmlns="e368eb8d-9345-44aa-ab9b-a6847a92198a">
      <Terms xmlns="http://schemas.microsoft.com/office/infopath/2007/PartnerControls"/>
    </lcf76f155ced4ddcb4097134ff3c332f>
    <TaxCatchAll xmlns="5cd768f0-e9a0-4176-8ab7-fa88f7126166" xsi:nil="true"/>
    <MigrationWizIdPermissions xmlns="e368eb8d-9345-44aa-ab9b-a6847a92198a" xsi:nil="true"/>
    <lcf76f155ced4ddcb4097134ff3c332f0 xmlns="e368eb8d-9345-44aa-ab9b-a6847a92198a" xsi:nil="true"/>
    <MigrationWizId xmlns="e368eb8d-9345-44aa-ab9b-a6847a92198a" xsi:nil="true"/>
    <MigrationWizIdVersion xmlns="e368eb8d-9345-44aa-ab9b-a6847a9219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3D1C2474E104CA040ADFB63106248" ma:contentTypeVersion="20" ma:contentTypeDescription="Crée un document." ma:contentTypeScope="" ma:versionID="1a96baccdd080a942d259e523f03941e">
  <xsd:schema xmlns:xsd="http://www.w3.org/2001/XMLSchema" xmlns:xs="http://www.w3.org/2001/XMLSchema" xmlns:p="http://schemas.microsoft.com/office/2006/metadata/properties" xmlns:ns2="e368eb8d-9345-44aa-ab9b-a6847a92198a" xmlns:ns3="5cd768f0-e9a0-4176-8ab7-fa88f7126166" targetNamespace="http://schemas.microsoft.com/office/2006/metadata/properties" ma:root="true" ma:fieldsID="290e0193b24bdf260f09f2a5741dc7ba" ns2:_="" ns3:_="">
    <xsd:import namespace="e368eb8d-9345-44aa-ab9b-a6847a92198a"/>
    <xsd:import namespace="5cd768f0-e9a0-4176-8ab7-fa88f712616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ie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8eb8d-9345-44aa-ab9b-a6847a92198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ien" ma:index="11" nillable="true" ma:displayName="Lien" ma:format="Hyperlink" ma:internalName="Lie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0" ma:index="12" nillable="true" ma:displayName="Balises d’images_0" ma:hidden="true" ma:internalName="lcf76f155ced4ddcb4097134ff3c332f0" ma:readOnly="false">
      <xsd:simpleType>
        <xsd:restriction base="dms:Not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94654ff-e6d1-4111-b5ed-13b22ec67f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768f0-e9a0-4176-8ab7-fa88f712616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3623cd8-f1b1-45ab-8104-2e7b74d8e81d}" ma:internalName="TaxCatchAll" ma:showField="CatchAllData" ma:web="5cd768f0-e9a0-4176-8ab7-fa88f71261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17BE4-0FA2-4270-B24C-83CB08F6C6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F0DA5-999E-4A9B-A157-114A4F733485}">
  <ds:schemaRefs>
    <ds:schemaRef ds:uri="5cd768f0-e9a0-4176-8ab7-fa88f7126166"/>
    <ds:schemaRef ds:uri="e368eb8d-9345-44aa-ab9b-a6847a9219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2159B-0E38-4CB6-8369-7490CAE7A944}">
  <ds:schemaRefs>
    <ds:schemaRef ds:uri="5cd768f0-e9a0-4176-8ab7-fa88f7126166"/>
    <ds:schemaRef ds:uri="e368eb8d-9345-44aa-ab9b-a6847a9219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1565</Words>
  <Application>Microsoft Office PowerPoint</Application>
  <PresentationFormat>Personnalisé</PresentationFormat>
  <Paragraphs>217</Paragraphs>
  <Slides>44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Calibri Light</vt:lpstr>
      <vt:lpstr>Arial</vt:lpstr>
      <vt:lpstr>Times New Roman</vt:lpstr>
      <vt:lpstr>Calibri</vt:lpstr>
      <vt:lpstr>Avenir</vt:lpstr>
      <vt:lpstr>Segoe UI</vt:lpstr>
      <vt:lpstr>UICTFontTextStyleBody</vt:lpstr>
      <vt:lpstr>Aptos</vt:lpstr>
      <vt:lpstr>Avenir Book</vt:lpstr>
      <vt:lpstr>Avenir Black</vt:lpstr>
      <vt:lpstr>Custom Design</vt:lpstr>
      <vt:lpstr>Colloque  Quelle programmation énergétique pour la France ?</vt:lpstr>
      <vt:lpstr>Présentation PowerPoint</vt:lpstr>
      <vt:lpstr>Présentation PowerPoint</vt:lpstr>
      <vt:lpstr>INTERVENTION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INTERVENTION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INTERVENTION</vt:lpstr>
      <vt:lpstr>Chaque composante du prix de l’électricité est concernée</vt:lpstr>
      <vt:lpstr>Présentation PowerPoint</vt:lpstr>
      <vt:lpstr>Les zones de prix de l’électricité  en Suède, en Norvège et au Danemark </vt:lpstr>
      <vt:lpstr>Présentation PowerPoint</vt:lpstr>
      <vt:lpstr>Présentation PowerPoint</vt:lpstr>
      <vt:lpstr>TABLE-RONDE</vt:lpstr>
      <vt:lpstr>TABLE-RONDE Quelle solution alternative au projet de PPE ? </vt:lpstr>
      <vt:lpstr>INTERVENTION</vt:lpstr>
      <vt:lpstr>CONCLUSION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MIX ÉLECTRIQUE</dc:title>
  <dc:creator>FD</dc:creator>
  <cp:lastModifiedBy>Marguerite Pasquier-Hedde - CLAI</cp:lastModifiedBy>
  <cp:revision>5</cp:revision>
  <cp:lastPrinted>2021-12-08T17:24:13Z</cp:lastPrinted>
  <dcterms:created xsi:type="dcterms:W3CDTF">2021-11-26T11:36:37Z</dcterms:created>
  <dcterms:modified xsi:type="dcterms:W3CDTF">2025-03-10T07:30:02Z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2021-11-25T00:00:00Z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2021-11-26T00:00:00Z</vt:filetime>
  </property>
  <property fmtid="{D5CDD505-2E9C-101B-9397-08002B2CF9AE}" pid="5" name="ContentTypeId">
    <vt:lpwstr>0x010100E8D3D1C2474E104CA040ADFB63106248</vt:lpwstr>
  </property>
  <property fmtid="{D5CDD505-2E9C-101B-9397-08002B2CF9AE}" pid="6" name="Order">
    <vt:lpwstr>100.000000000000</vt:lpwstr>
  </property>
  <property fmtid="{D5CDD505-2E9C-101B-9397-08002B2CF9AE}" pid="7" name="MediaServiceImageTags">
    <vt:lpwstr/>
  </property>
</Properties>
</file>